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69" r:id="rId2"/>
    <p:sldId id="270" r:id="rId3"/>
    <p:sldId id="271" r:id="rId4"/>
    <p:sldId id="272" r:id="rId5"/>
    <p:sldId id="273" r:id="rId6"/>
    <p:sldId id="274" r:id="rId7"/>
    <p:sldId id="294"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9" r:id="rId21"/>
    <p:sldId id="290" r:id="rId22"/>
    <p:sldId id="291" r:id="rId23"/>
    <p:sldId id="293"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36">
          <p15:clr>
            <a:srgbClr val="A4A3A4"/>
          </p15:clr>
        </p15:guide>
        <p15:guide id="2" pos="29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58595B"/>
    <a:srgbClr val="66BBB0"/>
    <a:srgbClr val="DE8B05"/>
    <a:srgbClr val="9A004F"/>
    <a:srgbClr val="757A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59"/>
  </p:normalViewPr>
  <p:slideViewPr>
    <p:cSldViewPr snapToGrid="0" snapToObjects="1" showGuides="1">
      <p:cViewPr varScale="1">
        <p:scale>
          <a:sx n="88" d="100"/>
          <a:sy n="88" d="100"/>
        </p:scale>
        <p:origin x="644" y="64"/>
      </p:cViewPr>
      <p:guideLst>
        <p:guide orient="horz" pos="636"/>
        <p:guide pos="29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5048AC-42AA-49E4-BF7D-5970B2EC20A3}" type="datetimeFigureOut">
              <a:rPr lang="en-US" smtClean="0"/>
              <a:t>8/16/2022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F692DB-179B-410B-B27D-079E379B4E46}" type="slidenum">
              <a:rPr lang="en-US" smtClean="0"/>
              <a:t>‹#›</a:t>
            </a:fld>
            <a:endParaRPr lang="en-US"/>
          </a:p>
        </p:txBody>
      </p:sp>
    </p:spTree>
    <p:extLst>
      <p:ext uri="{BB962C8B-B14F-4D97-AF65-F5344CB8AC3E}">
        <p14:creationId xmlns:p14="http://schemas.microsoft.com/office/powerpoint/2010/main" val="2121931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natmatch.com/gcadmissions/statistics.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mgpn.chronus.com/"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sites.google.com/view/gcrj/home?authuser=0"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basser.org/sites/default/files/documents/2021-12/2022-Basser-Center-URM-summer-internship.pdf"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sc.edu/study/colleges_schools/medicine/education/graduate_programs/genetic_counseling/preparing_for_graduate_school/summer_internship/index.php"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6466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291fa10422_3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291fa10422_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9454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1bf370ccd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1bf370ccd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 decided to become a genetic counselor because many Black women, including myself, have felt invisible to and unheard by the medical community. As healthcare providers with training in genetics and psychosocial skills, the direct contact we have with patients enables us to build rapport and give a voice to the voiceless. This is one of the reasons why I want to be a genetic counselor, to not only help my community but all marginalized communities across the country.”</a:t>
            </a: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288310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24acd25eaf_0_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24acd25eaf_0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8257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25e455e6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125e455e6f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759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25e455e6f7_0_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125e455e6f7_0_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7985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24acd25eaf_0_1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124acd25eaf_0_1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9339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25e455e6f7_0_9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125e455e6f7_0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1919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284b985203_2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1284b985203_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7560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284b985203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1284b98520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https://natmatch.com/gcadmissions/statistics.html</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134742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291fa1042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1291fa1042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https://mgpn.chronus.com/</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4"/>
              </a:rPr>
              <a:t>https://sites.google.com/view/gcrj/home?authuser=0</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158237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24acd25eaf_0_1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24acd25eaf_0_1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2820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291fa1042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1291fa1042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4729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284b985203_2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1284b985203_2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GC programs with diversity scholarship tracks that can be chosen during match rankings </a:t>
            </a:r>
            <a:endParaRPr/>
          </a:p>
          <a:p>
            <a:pPr marL="0" lvl="0" indent="0" algn="l" rtl="0">
              <a:spcBef>
                <a:spcPts val="0"/>
              </a:spcBef>
              <a:spcAft>
                <a:spcPts val="0"/>
              </a:spcAft>
              <a:buNone/>
            </a:pPr>
            <a:r>
              <a:rPr lang="en"/>
              <a:t>University of South Carolina </a:t>
            </a:r>
            <a:endParaRPr/>
          </a:p>
          <a:p>
            <a:pPr marL="0" lvl="0" indent="0" algn="l" rtl="0">
              <a:spcBef>
                <a:spcPts val="0"/>
              </a:spcBef>
              <a:spcAft>
                <a:spcPts val="0"/>
              </a:spcAft>
              <a:buNone/>
            </a:pPr>
            <a:r>
              <a:rPr lang="en"/>
              <a:t>Need to find out other programs with diversity scholarships</a:t>
            </a:r>
            <a:endParaRPr/>
          </a:p>
        </p:txBody>
      </p:sp>
    </p:spTree>
    <p:extLst>
      <p:ext uri="{BB962C8B-B14F-4D97-AF65-F5344CB8AC3E}">
        <p14:creationId xmlns:p14="http://schemas.microsoft.com/office/powerpoint/2010/main" val="4097219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284b985203_2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1284b985203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https://www.basser.org/sites/default/files/documents/2021-12/2022-Basser-Center-URM-summer-internship.pdf</a:t>
            </a:r>
            <a:endParaRPr/>
          </a:p>
          <a:p>
            <a:pPr marL="0" lvl="0" indent="0" algn="l" rtl="0">
              <a:spcBef>
                <a:spcPts val="0"/>
              </a:spcBef>
              <a:spcAft>
                <a:spcPts val="0"/>
              </a:spcAft>
              <a:buNone/>
            </a:pPr>
            <a:r>
              <a:rPr lang="en" u="sng">
                <a:solidFill>
                  <a:schemeClr val="hlink"/>
                </a:solidFill>
                <a:hlinkClick r:id="rId4"/>
              </a:rPr>
              <a:t>https://sc.edu/study/colleges_schools/medicine/education/graduate_programs/genetic_counseling/preparing_for_graduate_school/summer_internship/index.php</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996831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24acd25eaf_0_1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124acd25eaf_0_1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1703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24acd25eaf_0_1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24acd25eaf_0_1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508514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24acd25eaf_0_1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24acd25eaf_0_1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7432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24acd25eaf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24acd25eaf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rgbClr val="595959"/>
              </a:buClr>
              <a:buSzPts val="1300"/>
              <a:buFont typeface="Lato"/>
              <a:buChar char="-"/>
            </a:pPr>
            <a:endParaRPr/>
          </a:p>
        </p:txBody>
      </p:sp>
    </p:spTree>
    <p:extLst>
      <p:ext uri="{BB962C8B-B14F-4D97-AF65-F5344CB8AC3E}">
        <p14:creationId xmlns:p14="http://schemas.microsoft.com/office/powerpoint/2010/main" val="2885518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24acd25eaf_0_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24acd25eaf_0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rgbClr val="595959"/>
              </a:buClr>
              <a:buSzPts val="1300"/>
              <a:buFont typeface="Lato"/>
              <a:buChar char="-"/>
            </a:pPr>
            <a:endParaRPr/>
          </a:p>
        </p:txBody>
      </p:sp>
    </p:spTree>
    <p:extLst>
      <p:ext uri="{BB962C8B-B14F-4D97-AF65-F5344CB8AC3E}">
        <p14:creationId xmlns:p14="http://schemas.microsoft.com/office/powerpoint/2010/main" val="2460621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24acd25eaf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24acd25eaf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8945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24acd25eaf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24acd25eaf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Where do GC’s work?</a:t>
            </a:r>
            <a:endParaRPr>
              <a:solidFill>
                <a:schemeClr val="dk1"/>
              </a:solidFill>
            </a:endParaRPr>
          </a:p>
          <a:p>
            <a:pPr marL="457200" lvl="0" indent="-311150" algn="l" rtl="0">
              <a:lnSpc>
                <a:spcPct val="115000"/>
              </a:lnSpc>
              <a:spcBef>
                <a:spcPts val="0"/>
              </a:spcBef>
              <a:spcAft>
                <a:spcPts val="0"/>
              </a:spcAft>
              <a:buClr>
                <a:srgbClr val="595959"/>
              </a:buClr>
              <a:buSzPts val="1300"/>
              <a:buFont typeface="Lato"/>
              <a:buChar char="-"/>
            </a:pPr>
            <a:r>
              <a:rPr lang="en" sz="1300">
                <a:solidFill>
                  <a:srgbClr val="595959"/>
                </a:solidFill>
                <a:latin typeface="Lato"/>
                <a:ea typeface="Lato"/>
                <a:cs typeface="Lato"/>
                <a:sym typeface="Lato"/>
              </a:rPr>
              <a:t>Clinics, hospitals, or universities</a:t>
            </a:r>
            <a:endParaRPr sz="1300">
              <a:solidFill>
                <a:srgbClr val="595959"/>
              </a:solidFill>
              <a:latin typeface="Lato"/>
              <a:ea typeface="Lato"/>
              <a:cs typeface="Lato"/>
              <a:sym typeface="Lato"/>
            </a:endParaRPr>
          </a:p>
          <a:p>
            <a:pPr marL="457200" lvl="0" indent="-311150" algn="l" rtl="0">
              <a:lnSpc>
                <a:spcPct val="115000"/>
              </a:lnSpc>
              <a:spcBef>
                <a:spcPts val="0"/>
              </a:spcBef>
              <a:spcAft>
                <a:spcPts val="0"/>
              </a:spcAft>
              <a:buClr>
                <a:srgbClr val="595959"/>
              </a:buClr>
              <a:buSzPts val="1300"/>
              <a:buFont typeface="Lato"/>
              <a:buChar char="-"/>
            </a:pPr>
            <a:r>
              <a:rPr lang="en" sz="1300">
                <a:solidFill>
                  <a:srgbClr val="595959"/>
                </a:solidFill>
                <a:latin typeface="Lato"/>
                <a:ea typeface="Lato"/>
                <a:cs typeface="Lato"/>
                <a:sym typeface="Lato"/>
              </a:rPr>
              <a:t>Genetic testing laboratories</a:t>
            </a:r>
            <a:endParaRPr sz="1300">
              <a:solidFill>
                <a:srgbClr val="595959"/>
              </a:solidFill>
              <a:latin typeface="Lato"/>
              <a:ea typeface="Lato"/>
              <a:cs typeface="Lato"/>
              <a:sym typeface="Lato"/>
            </a:endParaRPr>
          </a:p>
          <a:p>
            <a:pPr marL="457200" lvl="0" indent="-311150" algn="l" rtl="0">
              <a:lnSpc>
                <a:spcPct val="115000"/>
              </a:lnSpc>
              <a:spcBef>
                <a:spcPts val="0"/>
              </a:spcBef>
              <a:spcAft>
                <a:spcPts val="0"/>
              </a:spcAft>
              <a:buClr>
                <a:srgbClr val="595959"/>
              </a:buClr>
              <a:buSzPts val="1300"/>
              <a:buFont typeface="Lato"/>
              <a:buChar char="-"/>
            </a:pPr>
            <a:r>
              <a:rPr lang="en" sz="1300">
                <a:solidFill>
                  <a:srgbClr val="595959"/>
                </a:solidFill>
                <a:latin typeface="Lato"/>
                <a:ea typeface="Lato"/>
                <a:cs typeface="Lato"/>
                <a:sym typeface="Lato"/>
              </a:rPr>
              <a:t>Private companies (counseling, biotech, pharma)</a:t>
            </a:r>
            <a:endParaRPr sz="1300">
              <a:solidFill>
                <a:srgbClr val="595959"/>
              </a:solidFill>
              <a:latin typeface="Lato"/>
              <a:ea typeface="Lato"/>
              <a:cs typeface="Lato"/>
              <a:sym typeface="Lato"/>
            </a:endParaRPr>
          </a:p>
          <a:p>
            <a:pPr marL="457200" lvl="0" indent="-311150" algn="l" rtl="0">
              <a:lnSpc>
                <a:spcPct val="115000"/>
              </a:lnSpc>
              <a:spcBef>
                <a:spcPts val="0"/>
              </a:spcBef>
              <a:spcAft>
                <a:spcPts val="0"/>
              </a:spcAft>
              <a:buClr>
                <a:srgbClr val="595959"/>
              </a:buClr>
              <a:buSzPts val="1300"/>
              <a:buFont typeface="Lato"/>
              <a:buChar char="-"/>
            </a:pPr>
            <a:r>
              <a:rPr lang="en" sz="1300">
                <a:solidFill>
                  <a:srgbClr val="595959"/>
                </a:solidFill>
                <a:latin typeface="Lato"/>
                <a:ea typeface="Lato"/>
                <a:cs typeface="Lato"/>
                <a:sym typeface="Lato"/>
              </a:rPr>
              <a:t>Public health settings</a:t>
            </a:r>
            <a:endParaRPr sz="1300">
              <a:solidFill>
                <a:srgbClr val="595959"/>
              </a:solidFill>
              <a:latin typeface="Lato"/>
              <a:ea typeface="Lato"/>
              <a:cs typeface="Lato"/>
              <a:sym typeface="Lato"/>
            </a:endParaRPr>
          </a:p>
          <a:p>
            <a:pPr marL="457200" lvl="0" indent="-311150" algn="l" rtl="0">
              <a:lnSpc>
                <a:spcPct val="115000"/>
              </a:lnSpc>
              <a:spcBef>
                <a:spcPts val="0"/>
              </a:spcBef>
              <a:spcAft>
                <a:spcPts val="0"/>
              </a:spcAft>
              <a:buClr>
                <a:srgbClr val="595959"/>
              </a:buClr>
              <a:buSzPts val="1300"/>
              <a:buFont typeface="Lato"/>
              <a:buChar char="-"/>
            </a:pPr>
            <a:r>
              <a:rPr lang="en" sz="1300">
                <a:solidFill>
                  <a:srgbClr val="595959"/>
                </a:solidFill>
                <a:latin typeface="Lato"/>
                <a:ea typeface="Lato"/>
                <a:cs typeface="Lato"/>
                <a:sym typeface="Lato"/>
              </a:rPr>
              <a:t>Research settings</a:t>
            </a:r>
            <a:endParaRPr sz="1300">
              <a:solidFill>
                <a:srgbClr val="595959"/>
              </a:solidFill>
              <a:latin typeface="Lato"/>
              <a:ea typeface="Lato"/>
              <a:cs typeface="Lato"/>
              <a:sym typeface="Lato"/>
            </a:endParaRPr>
          </a:p>
          <a:p>
            <a:pPr marL="457200" lvl="0" indent="-311150" algn="l" rtl="0">
              <a:lnSpc>
                <a:spcPct val="115000"/>
              </a:lnSpc>
              <a:spcBef>
                <a:spcPts val="0"/>
              </a:spcBef>
              <a:spcAft>
                <a:spcPts val="0"/>
              </a:spcAft>
              <a:buClr>
                <a:srgbClr val="595959"/>
              </a:buClr>
              <a:buSzPts val="1300"/>
              <a:buFont typeface="Lato"/>
              <a:buChar char="-"/>
            </a:pPr>
            <a:r>
              <a:rPr lang="en" sz="1300">
                <a:solidFill>
                  <a:srgbClr val="595959"/>
                </a:solidFill>
                <a:latin typeface="Lato"/>
                <a:ea typeface="Lato"/>
                <a:cs typeface="Lato"/>
                <a:sym typeface="Lato"/>
              </a:rPr>
              <a:t>Health insurance companies</a:t>
            </a:r>
            <a:endParaRPr/>
          </a:p>
        </p:txBody>
      </p:sp>
    </p:spTree>
    <p:extLst>
      <p:ext uri="{BB962C8B-B14F-4D97-AF65-F5344CB8AC3E}">
        <p14:creationId xmlns:p14="http://schemas.microsoft.com/office/powerpoint/2010/main" val="1896577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24acd25eaf_0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24acd25eaf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you love science or are interested in working in healthcare and like helping people - whether directly or indirectly - genetic counseling might be for you! </a:t>
            </a:r>
            <a:endParaRPr/>
          </a:p>
          <a:p>
            <a:pPr marL="0" lvl="0" indent="0" algn="l" rtl="0">
              <a:spcBef>
                <a:spcPts val="0"/>
              </a:spcBef>
              <a:spcAft>
                <a:spcPts val="0"/>
              </a:spcAft>
              <a:buNone/>
            </a:pPr>
            <a:endParaRPr/>
          </a:p>
          <a:p>
            <a:pPr marL="0" lvl="0" indent="0" algn="l" rtl="0">
              <a:spcBef>
                <a:spcPts val="0"/>
              </a:spcBef>
              <a:spcAft>
                <a:spcPts val="0"/>
              </a:spcAft>
              <a:buNone/>
            </a:pPr>
            <a:r>
              <a:rPr lang="en"/>
              <a:t>Most positions have a good work/life balance, with approximately 90% of genetic counselors reporting that they are satisfied with their job in a professional status survey. For comparison, approximately 70-80% of doctors report being satisfied with their jobs.</a:t>
            </a:r>
            <a:endParaRPr/>
          </a:p>
          <a:p>
            <a:pPr marL="0" lvl="0" indent="0" algn="l" rtl="0">
              <a:spcBef>
                <a:spcPts val="0"/>
              </a:spcBef>
              <a:spcAft>
                <a:spcPts val="0"/>
              </a:spcAft>
              <a:buNone/>
            </a:pPr>
            <a:endParaRPr/>
          </a:p>
          <a:p>
            <a:pPr marL="0" lvl="0" indent="0" algn="l" rtl="0">
              <a:spcBef>
                <a:spcPts val="0"/>
              </a:spcBef>
              <a:spcAft>
                <a:spcPts val="0"/>
              </a:spcAft>
              <a:buNone/>
            </a:pPr>
            <a:r>
              <a:rPr lang="en"/>
              <a:t>The profession has grown significantly since ~2000, with &gt;100% growth in just the last 10 years. Job growth has been significant leading to good job security within the profession.</a:t>
            </a:r>
            <a:endParaRPr/>
          </a:p>
          <a:p>
            <a:pPr marL="0" lvl="0" indent="0" algn="l" rtl="0">
              <a:spcBef>
                <a:spcPts val="0"/>
              </a:spcBef>
              <a:spcAft>
                <a:spcPts val="0"/>
              </a:spcAft>
              <a:buNone/>
            </a:pPr>
            <a:endParaRPr/>
          </a:p>
          <a:p>
            <a:pPr marL="0" lvl="0" indent="0" algn="l" rtl="0">
              <a:spcBef>
                <a:spcPts val="0"/>
              </a:spcBef>
              <a:spcAft>
                <a:spcPts val="0"/>
              </a:spcAft>
              <a:buNone/>
            </a:pPr>
            <a:r>
              <a:rPr lang="en"/>
              <a:t>Given the growing importance of genetics in various medical subspecialities, compensation within the profession has become more competitive, with an average starting salary of ~$78,000 for new graduates and an average salary of ~$102,000 per data from the 2022 professional status survey.</a:t>
            </a:r>
            <a:endParaRPr/>
          </a:p>
          <a:p>
            <a:pPr marL="0" lvl="0" indent="0" algn="l" rtl="0">
              <a:spcBef>
                <a:spcPts val="0"/>
              </a:spcBef>
              <a:spcAft>
                <a:spcPts val="0"/>
              </a:spcAft>
              <a:buNone/>
            </a:pPr>
            <a:endParaRPr/>
          </a:p>
          <a:p>
            <a:pPr marL="0" lvl="0" indent="0" algn="l" rtl="0">
              <a:spcBef>
                <a:spcPts val="0"/>
              </a:spcBef>
              <a:spcAft>
                <a:spcPts val="0"/>
              </a:spcAft>
              <a:buNone/>
            </a:pPr>
            <a:r>
              <a:rPr lang="en"/>
              <a:t>Given this, it’s no surprise that genetic counseling often tops “Best Jobs” lists!</a:t>
            </a:r>
            <a:endParaRPr/>
          </a:p>
          <a:p>
            <a:pPr marL="0" lvl="0" indent="0" algn="l" rtl="0">
              <a:spcBef>
                <a:spcPts val="0"/>
              </a:spcBef>
              <a:spcAft>
                <a:spcPts val="0"/>
              </a:spcAft>
              <a:buNone/>
            </a:pPr>
            <a:endParaRPr/>
          </a:p>
          <a:p>
            <a:pPr marL="0" lvl="0" indent="0" algn="l" rtl="0">
              <a:spcBef>
                <a:spcPts val="0"/>
              </a:spcBef>
              <a:spcAft>
                <a:spcPts val="0"/>
              </a:spcAft>
              <a:buNone/>
            </a:pPr>
            <a:r>
              <a:rPr lang="en"/>
              <a:t>Approximately three-quarters of 2021 graduates (71%) accepted their first genetic counseling position before graduation.</a:t>
            </a:r>
            <a:endParaRPr/>
          </a:p>
        </p:txBody>
      </p:sp>
    </p:spTree>
    <p:extLst>
      <p:ext uri="{BB962C8B-B14F-4D97-AF65-F5344CB8AC3E}">
        <p14:creationId xmlns:p14="http://schemas.microsoft.com/office/powerpoint/2010/main" val="9190636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9969"/>
            <a:ext cx="7772400" cy="1102519"/>
          </a:xfrm>
        </p:spPr>
        <p:txBody>
          <a:bodyPr/>
          <a:lstStyle>
            <a:lvl1pPr>
              <a:defRPr b="1">
                <a:solidFill>
                  <a:schemeClr val="bg1"/>
                </a:solidFill>
                <a:latin typeface="Corbel"/>
                <a:cs typeface="Corbel"/>
              </a:defRPr>
            </a:lvl1pPr>
          </a:lstStyle>
          <a:p>
            <a:r>
              <a:rPr lang="en-US"/>
              <a:t>Click to edit Master title style</a:t>
            </a:r>
            <a:endParaRPr lang="en-US" dirty="0"/>
          </a:p>
        </p:txBody>
      </p:sp>
      <p:sp>
        <p:nvSpPr>
          <p:cNvPr id="3" name="Subtitle 2"/>
          <p:cNvSpPr>
            <a:spLocks noGrp="1"/>
          </p:cNvSpPr>
          <p:nvPr>
            <p:ph type="subTitle" idx="1"/>
          </p:nvPr>
        </p:nvSpPr>
        <p:spPr>
          <a:xfrm>
            <a:off x="1371600" y="3411538"/>
            <a:ext cx="6400800" cy="1314450"/>
          </a:xfrm>
        </p:spPr>
        <p:txBody>
          <a:bodyPr>
            <a:normAutofit/>
          </a:bodyPr>
          <a:lstStyle>
            <a:lvl1pPr marL="0" indent="0" algn="ctr">
              <a:buNone/>
              <a:defRPr sz="2400">
                <a:solidFill>
                  <a:srgbClr val="FFFFFF"/>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15848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3C89730-777D-284F-8E3B-EAB92238F54B}"/>
              </a:ext>
            </a:extLst>
          </p:cNvPr>
          <p:cNvSpPr>
            <a:spLocks noGrp="1"/>
          </p:cNvSpPr>
          <p:nvPr>
            <p:ph type="title"/>
          </p:nvPr>
        </p:nvSpPr>
        <p:spPr>
          <a:xfrm>
            <a:off x="457200" y="0"/>
            <a:ext cx="8229600" cy="584617"/>
          </a:xfrm>
        </p:spPr>
        <p:txBody>
          <a:bodyPr>
            <a:normAutofit/>
          </a:bodyPr>
          <a:lstStyle>
            <a:lvl1pPr algn="ctr">
              <a:defRPr sz="2400" b="1">
                <a:solidFill>
                  <a:schemeClr val="bg1"/>
                </a:solidFill>
                <a:latin typeface="Corbel"/>
                <a:cs typeface="Corbel"/>
              </a:defRPr>
            </a:lvl1p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id="{13C6E087-BAAC-CF42-8C0E-9D12072BDA8A}"/>
              </a:ext>
            </a:extLst>
          </p:cNvPr>
          <p:cNvSpPr>
            <a:spLocks noGrp="1"/>
          </p:cNvSpPr>
          <p:nvPr>
            <p:ph idx="1" hasCustomPrompt="1"/>
          </p:nvPr>
        </p:nvSpPr>
        <p:spPr>
          <a:xfrm>
            <a:off x="457200" y="1026826"/>
            <a:ext cx="8229600" cy="3537159"/>
          </a:xfrm>
        </p:spPr>
        <p:txBody>
          <a:bodyPr>
            <a:normAutofit/>
          </a:bodyPr>
          <a:lstStyle>
            <a:lvl1pPr marL="0" indent="0">
              <a:buClr>
                <a:srgbClr val="66BBB0"/>
              </a:buClr>
              <a:buFont typeface="Arial" panose="020B0604020202020204" pitchFamily="34" charset="0"/>
              <a:buNone/>
              <a:defRPr sz="3200" b="1">
                <a:solidFill>
                  <a:srgbClr val="0066CC"/>
                </a:solidFill>
                <a:latin typeface="Corbel" panose="020B0503020204020204" pitchFamily="34" charset="0"/>
                <a:cs typeface="Arial"/>
              </a:defRPr>
            </a:lvl1pPr>
            <a:lvl2pPr marL="742950" indent="-285750">
              <a:buClr>
                <a:srgbClr val="66BBB0"/>
              </a:buClr>
              <a:buFont typeface="Arial" panose="020B0604020202020204" pitchFamily="34" charset="0"/>
              <a:buChar char="•"/>
              <a:defRPr sz="2000">
                <a:solidFill>
                  <a:srgbClr val="58595B"/>
                </a:solidFill>
                <a:latin typeface="Arial"/>
                <a:cs typeface="Arial"/>
              </a:defRPr>
            </a:lvl2pPr>
            <a:lvl3pPr marL="1143000" indent="-228600">
              <a:buClr>
                <a:srgbClr val="DE8B05"/>
              </a:buClr>
              <a:buFont typeface="Arial" panose="020B0604020202020204" pitchFamily="34" charset="0"/>
              <a:buChar char="•"/>
              <a:defRPr sz="1800">
                <a:solidFill>
                  <a:srgbClr val="58595B"/>
                </a:solidFill>
                <a:latin typeface="Arial"/>
                <a:cs typeface="Arial"/>
              </a:defRPr>
            </a:lvl3pPr>
            <a:lvl4pPr marL="1600200" indent="-228600">
              <a:buClr>
                <a:srgbClr val="9A004F"/>
              </a:buClr>
              <a:buFont typeface="Arial" panose="020B0604020202020204" pitchFamily="34" charset="0"/>
              <a:buChar char="•"/>
              <a:defRPr sz="1600">
                <a:solidFill>
                  <a:srgbClr val="58595B"/>
                </a:solidFill>
                <a:latin typeface="Arial"/>
                <a:cs typeface="Arial"/>
              </a:defRPr>
            </a:lvl4pPr>
            <a:lvl5pPr marL="2057400" indent="-228600">
              <a:buClr>
                <a:srgbClr val="757A4D"/>
              </a:buClr>
              <a:buFont typeface="Arial" panose="020B0604020202020204" pitchFamily="34" charset="0"/>
              <a:buChar char="•"/>
              <a:defRPr sz="1600">
                <a:solidFill>
                  <a:srgbClr val="58595B"/>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4830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EB2CDE-D748-4641-9011-959B0E488EF4}" type="datetimeFigureOut">
              <a:rPr lang="en-US" smtClean="0"/>
              <a:t>8/16/2022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E24471-7A5A-BB4E-BFBC-B540A80AAD1C}" type="slidenum">
              <a:rPr lang="en-US" smtClean="0"/>
              <a:t>‹#›</a:t>
            </a:fld>
            <a:endParaRPr lang="en-US"/>
          </a:p>
        </p:txBody>
      </p:sp>
    </p:spTree>
    <p:extLst>
      <p:ext uri="{BB962C8B-B14F-4D97-AF65-F5344CB8AC3E}">
        <p14:creationId xmlns:p14="http://schemas.microsoft.com/office/powerpoint/2010/main" val="3565203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EB2CDE-D748-4641-9011-959B0E488EF4}" type="datetimeFigureOut">
              <a:rPr lang="en-US" smtClean="0"/>
              <a:t>8/16/2022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E24471-7A5A-BB4E-BFBC-B540A80AAD1C}" type="slidenum">
              <a:rPr lang="en-US" smtClean="0"/>
              <a:t>‹#›</a:t>
            </a:fld>
            <a:endParaRPr lang="en-US"/>
          </a:p>
        </p:txBody>
      </p:sp>
    </p:spTree>
    <p:extLst>
      <p:ext uri="{BB962C8B-B14F-4D97-AF65-F5344CB8AC3E}">
        <p14:creationId xmlns:p14="http://schemas.microsoft.com/office/powerpoint/2010/main" val="2610354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EB2CDE-D748-4641-9011-959B0E488EF4}" type="datetimeFigureOut">
              <a:rPr lang="en-US" smtClean="0"/>
              <a:t>8/16/2022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E24471-7A5A-BB4E-BFBC-B540A80AAD1C}" type="slidenum">
              <a:rPr lang="en-US" smtClean="0"/>
              <a:t>‹#›</a:t>
            </a:fld>
            <a:endParaRPr lang="en-US"/>
          </a:p>
        </p:txBody>
      </p:sp>
    </p:spTree>
    <p:extLst>
      <p:ext uri="{BB962C8B-B14F-4D97-AF65-F5344CB8AC3E}">
        <p14:creationId xmlns:p14="http://schemas.microsoft.com/office/powerpoint/2010/main" val="3168131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EB2CDE-D748-4641-9011-959B0E488EF4}"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E24471-7A5A-BB4E-BFBC-B540A80AAD1C}" type="slidenum">
              <a:rPr lang="en-US" smtClean="0"/>
              <a:t>‹#›</a:t>
            </a:fld>
            <a:endParaRPr lang="en-US"/>
          </a:p>
        </p:txBody>
      </p:sp>
    </p:spTree>
    <p:extLst>
      <p:ext uri="{BB962C8B-B14F-4D97-AF65-F5344CB8AC3E}">
        <p14:creationId xmlns:p14="http://schemas.microsoft.com/office/powerpoint/2010/main" val="3810879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EB2CDE-D748-4641-9011-959B0E488EF4}"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E24471-7A5A-BB4E-BFBC-B540A80AAD1C}" type="slidenum">
              <a:rPr lang="en-US" smtClean="0"/>
              <a:t>‹#›</a:t>
            </a:fld>
            <a:endParaRPr lang="en-US"/>
          </a:p>
        </p:txBody>
      </p:sp>
    </p:spTree>
    <p:extLst>
      <p:ext uri="{BB962C8B-B14F-4D97-AF65-F5344CB8AC3E}">
        <p14:creationId xmlns:p14="http://schemas.microsoft.com/office/powerpoint/2010/main" val="993552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EB2CDE-D748-4641-9011-959B0E488EF4}"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E24471-7A5A-BB4E-BFBC-B540A80AAD1C}" type="slidenum">
              <a:rPr lang="en-US" smtClean="0"/>
              <a:t>‹#›</a:t>
            </a:fld>
            <a:endParaRPr lang="en-US"/>
          </a:p>
        </p:txBody>
      </p:sp>
    </p:spTree>
    <p:extLst>
      <p:ext uri="{BB962C8B-B14F-4D97-AF65-F5344CB8AC3E}">
        <p14:creationId xmlns:p14="http://schemas.microsoft.com/office/powerpoint/2010/main" val="701341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EB2CDE-D748-4641-9011-959B0E488EF4}"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E24471-7A5A-BB4E-BFBC-B540A80AAD1C}" type="slidenum">
              <a:rPr lang="en-US" smtClean="0"/>
              <a:t>‹#›</a:t>
            </a:fld>
            <a:endParaRPr lang="en-US"/>
          </a:p>
        </p:txBody>
      </p:sp>
    </p:spTree>
    <p:extLst>
      <p:ext uri="{BB962C8B-B14F-4D97-AF65-F5344CB8AC3E}">
        <p14:creationId xmlns:p14="http://schemas.microsoft.com/office/powerpoint/2010/main" val="2075955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68063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421623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77566"/>
            <a:ext cx="7007902" cy="800100"/>
          </a:xfrm>
        </p:spPr>
        <p:txBody>
          <a:bodyPr>
            <a:normAutofit/>
          </a:bodyPr>
          <a:lstStyle>
            <a:lvl1pPr marL="0" indent="0" algn="l">
              <a:tabLst/>
              <a:defRPr sz="3200" b="1">
                <a:solidFill>
                  <a:srgbClr val="0066CC"/>
                </a:solidFill>
                <a:latin typeface="Corbel"/>
                <a:cs typeface="Corbel"/>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marL="342900" indent="-342900">
              <a:buClr>
                <a:srgbClr val="66BBB0"/>
              </a:buClr>
              <a:buFont typeface="Arial" panose="020B0604020202020204" pitchFamily="34" charset="0"/>
              <a:buChar char="•"/>
              <a:defRPr sz="2400">
                <a:solidFill>
                  <a:srgbClr val="58595B"/>
                </a:solidFill>
                <a:latin typeface="Arial"/>
                <a:cs typeface="Arial"/>
              </a:defRPr>
            </a:lvl1pPr>
            <a:lvl2pPr marL="742950" indent="-285750">
              <a:buClr>
                <a:srgbClr val="DE8B05"/>
              </a:buClr>
              <a:buFont typeface="Arial" panose="020B0604020202020204" pitchFamily="34" charset="0"/>
              <a:buChar char="•"/>
              <a:defRPr sz="2000">
                <a:solidFill>
                  <a:srgbClr val="58595B"/>
                </a:solidFill>
                <a:latin typeface="Arial"/>
                <a:cs typeface="Arial"/>
              </a:defRPr>
            </a:lvl2pPr>
            <a:lvl3pPr marL="1143000" indent="-228600">
              <a:buClr>
                <a:srgbClr val="9A004F"/>
              </a:buClr>
              <a:buFont typeface="Arial" panose="020B0604020202020204" pitchFamily="34" charset="0"/>
              <a:buChar char="•"/>
              <a:defRPr sz="1800">
                <a:solidFill>
                  <a:srgbClr val="58595B"/>
                </a:solidFill>
                <a:latin typeface="Arial"/>
                <a:cs typeface="Arial"/>
              </a:defRPr>
            </a:lvl3pPr>
            <a:lvl4pPr marL="1600200" indent="-228600">
              <a:buClr>
                <a:srgbClr val="757A4D"/>
              </a:buClr>
              <a:buFont typeface="Arial" panose="020B0604020202020204" pitchFamily="34" charset="0"/>
              <a:buChar char="•"/>
              <a:defRPr sz="1600">
                <a:solidFill>
                  <a:srgbClr val="58595B"/>
                </a:solidFill>
                <a:latin typeface="Arial"/>
                <a:cs typeface="Arial"/>
              </a:defRPr>
            </a:lvl4pPr>
            <a:lvl5pPr marL="2057400" indent="-228600">
              <a:buClr>
                <a:srgbClr val="0066CC"/>
              </a:buClr>
              <a:buFont typeface="Arial" panose="020B0604020202020204" pitchFamily="34" charset="0"/>
              <a:buChar char="•"/>
              <a:defRPr sz="1600">
                <a:solidFill>
                  <a:srgbClr val="58595B"/>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27962533"/>
      </p:ext>
    </p:extLst>
  </p:cSld>
  <p:clrMapOvr>
    <a:masterClrMapping/>
  </p:clrMapOvr>
  <p:extLst>
    <p:ext uri="{DCECCB84-F9BA-43D5-87BE-67443E8EF086}">
      <p15:sldGuideLst xmlns:p15="http://schemas.microsoft.com/office/powerpoint/2012/main">
        <p15:guide id="1" orient="horz" pos="588"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66428"/>
            <a:ext cx="4038600" cy="3178571"/>
          </a:xfrm>
        </p:spPr>
        <p:txBody>
          <a:bodyPr>
            <a:normAutofit/>
          </a:bodyPr>
          <a:lstStyle>
            <a:lvl1pPr marL="342900" indent="-342900">
              <a:buClr>
                <a:srgbClr val="66BBB0"/>
              </a:buClr>
              <a:buFont typeface="Arial" panose="020B0604020202020204" pitchFamily="34" charset="0"/>
              <a:buChar char="•"/>
              <a:defRPr sz="2000">
                <a:solidFill>
                  <a:srgbClr val="58595B"/>
                </a:solidFill>
                <a:latin typeface="Arial"/>
                <a:cs typeface="Arial"/>
              </a:defRPr>
            </a:lvl1pPr>
            <a:lvl2pPr marL="742950" indent="-285750">
              <a:buClr>
                <a:srgbClr val="DE8B05"/>
              </a:buClr>
              <a:buFont typeface="Arial" panose="020B0604020202020204" pitchFamily="34" charset="0"/>
              <a:buChar char="•"/>
              <a:defRPr sz="1800">
                <a:solidFill>
                  <a:srgbClr val="58595B"/>
                </a:solidFill>
                <a:latin typeface="Arial"/>
                <a:cs typeface="Arial"/>
              </a:defRPr>
            </a:lvl2pPr>
            <a:lvl3pPr marL="1143000" indent="-228600">
              <a:buClr>
                <a:srgbClr val="9A004F"/>
              </a:buClr>
              <a:buFont typeface="Arial" panose="020B0604020202020204" pitchFamily="34" charset="0"/>
              <a:buChar char="•"/>
              <a:defRPr sz="1600">
                <a:solidFill>
                  <a:srgbClr val="58595B"/>
                </a:solidFill>
                <a:latin typeface="Arial"/>
                <a:cs typeface="Arial"/>
              </a:defRPr>
            </a:lvl3pPr>
            <a:lvl4pPr marL="1600200" indent="-228600">
              <a:buClr>
                <a:srgbClr val="757A4D"/>
              </a:buClr>
              <a:buFont typeface="Arial" panose="020B0604020202020204" pitchFamily="34" charset="0"/>
              <a:buChar char="•"/>
              <a:defRPr sz="1400">
                <a:solidFill>
                  <a:srgbClr val="58595B"/>
                </a:solidFill>
                <a:latin typeface="Arial"/>
                <a:cs typeface="Arial"/>
              </a:defRPr>
            </a:lvl4pPr>
            <a:lvl5pPr marL="2057400" indent="-228600">
              <a:buClr>
                <a:srgbClr val="0066CC"/>
              </a:buClr>
              <a:buFont typeface="Arial" panose="020B0604020202020204" pitchFamily="34" charset="0"/>
              <a:buChar char="•"/>
              <a:defRPr sz="1400">
                <a:solidFill>
                  <a:srgbClr val="58595B"/>
                </a:solidFill>
                <a:latin typeface="Arial"/>
                <a:cs typeface="Aria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66427"/>
            <a:ext cx="4038600" cy="3178571"/>
          </a:xfrm>
        </p:spPr>
        <p:txBody>
          <a:bodyPr>
            <a:normAutofit/>
          </a:bodyPr>
          <a:lstStyle>
            <a:lvl1pPr marL="342900" indent="-342900">
              <a:buClr>
                <a:srgbClr val="66BBB0"/>
              </a:buClr>
              <a:buFont typeface="Arial" panose="020B0604020202020204" pitchFamily="34" charset="0"/>
              <a:buChar char="•"/>
              <a:defRPr sz="2000">
                <a:solidFill>
                  <a:srgbClr val="58595B"/>
                </a:solidFill>
                <a:latin typeface="Arial"/>
                <a:cs typeface="Arial"/>
              </a:defRPr>
            </a:lvl1pPr>
            <a:lvl2pPr marL="742950" indent="-285750">
              <a:buClr>
                <a:srgbClr val="DE8B05"/>
              </a:buClr>
              <a:buFont typeface="Arial" panose="020B0604020202020204" pitchFamily="34" charset="0"/>
              <a:buChar char="•"/>
              <a:defRPr sz="1800">
                <a:solidFill>
                  <a:srgbClr val="58595B"/>
                </a:solidFill>
                <a:latin typeface="Arial"/>
                <a:cs typeface="Arial"/>
              </a:defRPr>
            </a:lvl2pPr>
            <a:lvl3pPr marL="1143000" indent="-228600">
              <a:buClr>
                <a:srgbClr val="9A004F"/>
              </a:buClr>
              <a:buFont typeface="Arial" panose="020B0604020202020204" pitchFamily="34" charset="0"/>
              <a:buChar char="•"/>
              <a:defRPr sz="1600">
                <a:solidFill>
                  <a:srgbClr val="58595B"/>
                </a:solidFill>
                <a:latin typeface="Arial"/>
                <a:cs typeface="Arial"/>
              </a:defRPr>
            </a:lvl3pPr>
            <a:lvl4pPr marL="1600200" indent="-228600">
              <a:buClr>
                <a:srgbClr val="757A4D"/>
              </a:buClr>
              <a:buFont typeface="Arial" panose="020B0604020202020204" pitchFamily="34" charset="0"/>
              <a:buChar char="•"/>
              <a:defRPr sz="1400">
                <a:solidFill>
                  <a:srgbClr val="58595B"/>
                </a:solidFill>
                <a:latin typeface="Arial"/>
                <a:cs typeface="Arial"/>
              </a:defRPr>
            </a:lvl4pPr>
            <a:lvl5pPr marL="2057400" indent="-228600">
              <a:buClr>
                <a:srgbClr val="0066CC"/>
              </a:buClr>
              <a:buFont typeface="Arial" panose="020B0604020202020204" pitchFamily="34" charset="0"/>
              <a:buChar char="•"/>
              <a:defRPr sz="1400">
                <a:solidFill>
                  <a:srgbClr val="58595B"/>
                </a:solidFill>
                <a:latin typeface="Arial"/>
                <a:cs typeface="Aria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a:extLst>
              <a:ext uri="{FF2B5EF4-FFF2-40B4-BE49-F238E27FC236}">
                <a16:creationId xmlns:a16="http://schemas.microsoft.com/office/drawing/2014/main" id="{B744B06C-D6A4-1245-8D05-489CA4CCA4BF}"/>
              </a:ext>
            </a:extLst>
          </p:cNvPr>
          <p:cNvSpPr>
            <a:spLocks noGrp="1"/>
          </p:cNvSpPr>
          <p:nvPr>
            <p:ph type="title"/>
          </p:nvPr>
        </p:nvSpPr>
        <p:spPr>
          <a:xfrm>
            <a:off x="457200" y="377566"/>
            <a:ext cx="7007902" cy="800100"/>
          </a:xfrm>
        </p:spPr>
        <p:txBody>
          <a:bodyPr>
            <a:normAutofit/>
          </a:bodyPr>
          <a:lstStyle>
            <a:lvl1pPr marL="0" indent="0" algn="l">
              <a:tabLst/>
              <a:defRPr sz="3200" b="1">
                <a:solidFill>
                  <a:srgbClr val="0066CC"/>
                </a:solidFill>
                <a:latin typeface="Corbel"/>
                <a:cs typeface="Corbel"/>
              </a:defRPr>
            </a:lvl1pPr>
          </a:lstStyle>
          <a:p>
            <a:r>
              <a:rPr lang="en-US"/>
              <a:t>Click to edit Master title style</a:t>
            </a:r>
            <a:endParaRPr lang="en-US" dirty="0"/>
          </a:p>
        </p:txBody>
      </p:sp>
    </p:spTree>
    <p:extLst>
      <p:ext uri="{BB962C8B-B14F-4D97-AF65-F5344CB8AC3E}">
        <p14:creationId xmlns:p14="http://schemas.microsoft.com/office/powerpoint/2010/main" val="3647222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470026"/>
            <a:ext cx="5500687" cy="1021556"/>
          </a:xfrm>
        </p:spPr>
        <p:txBody>
          <a:bodyPr anchor="t"/>
          <a:lstStyle>
            <a:lvl1pPr algn="l">
              <a:defRPr sz="4000" b="1" cap="none">
                <a:solidFill>
                  <a:schemeClr val="bg1"/>
                </a:solidFill>
                <a:latin typeface="Corbel"/>
                <a:cs typeface="Corbel"/>
              </a:defRPr>
            </a:lvl1pPr>
          </a:lstStyle>
          <a:p>
            <a:r>
              <a:rPr lang="en-US"/>
              <a:t>Click to edit Master title style</a:t>
            </a:r>
            <a:endParaRPr lang="en-US" dirty="0"/>
          </a:p>
        </p:txBody>
      </p:sp>
      <p:sp>
        <p:nvSpPr>
          <p:cNvPr id="3" name="Text Placeholder 2"/>
          <p:cNvSpPr>
            <a:spLocks noGrp="1"/>
          </p:cNvSpPr>
          <p:nvPr>
            <p:ph type="body" idx="1"/>
          </p:nvPr>
        </p:nvSpPr>
        <p:spPr>
          <a:xfrm>
            <a:off x="722313" y="2870199"/>
            <a:ext cx="5545137" cy="396875"/>
          </a:xfrm>
        </p:spPr>
        <p:txBody>
          <a:bodyPr anchor="b"/>
          <a:lstStyle>
            <a:lvl1pPr marL="0" indent="0">
              <a:buNone/>
              <a:defRPr sz="2000">
                <a:solidFill>
                  <a:schemeClr val="bg1"/>
                </a:solidFill>
                <a:latin typeface="Corbel"/>
                <a:cs typeface="Corbe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75435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470026"/>
            <a:ext cx="5500687" cy="1021556"/>
          </a:xfrm>
        </p:spPr>
        <p:txBody>
          <a:bodyPr anchor="t"/>
          <a:lstStyle>
            <a:lvl1pPr algn="l">
              <a:defRPr sz="4000" b="1" cap="none">
                <a:solidFill>
                  <a:schemeClr val="bg1"/>
                </a:solidFill>
                <a:latin typeface="Corbel"/>
                <a:cs typeface="Corbel"/>
              </a:defRPr>
            </a:lvl1pPr>
          </a:lstStyle>
          <a:p>
            <a:r>
              <a:rPr lang="en-US"/>
              <a:t>Click to edit Master title style</a:t>
            </a:r>
            <a:endParaRPr lang="en-US" dirty="0"/>
          </a:p>
        </p:txBody>
      </p:sp>
      <p:sp>
        <p:nvSpPr>
          <p:cNvPr id="3" name="Text Placeholder 2"/>
          <p:cNvSpPr>
            <a:spLocks noGrp="1"/>
          </p:cNvSpPr>
          <p:nvPr>
            <p:ph type="body" idx="1"/>
          </p:nvPr>
        </p:nvSpPr>
        <p:spPr>
          <a:xfrm>
            <a:off x="722313" y="2870199"/>
            <a:ext cx="5545137" cy="396875"/>
          </a:xfrm>
        </p:spPr>
        <p:txBody>
          <a:bodyPr anchor="b"/>
          <a:lstStyle>
            <a:lvl1pPr marL="0" indent="0">
              <a:buNone/>
              <a:defRPr sz="2000">
                <a:solidFill>
                  <a:schemeClr val="bg1"/>
                </a:solidFill>
                <a:latin typeface="Corbel"/>
                <a:cs typeface="Corbe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255705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84617"/>
          </a:xfrm>
        </p:spPr>
        <p:txBody>
          <a:bodyPr>
            <a:normAutofit/>
          </a:bodyPr>
          <a:lstStyle>
            <a:lvl1pPr algn="ctr">
              <a:defRPr sz="2400" b="1">
                <a:solidFill>
                  <a:schemeClr val="bg1"/>
                </a:solidFill>
                <a:latin typeface="Corbel"/>
                <a:cs typeface="Corbel"/>
              </a:defRPr>
            </a:lvl1pPr>
          </a:lstStyle>
          <a:p>
            <a:r>
              <a:rPr lang="en-US"/>
              <a:t>Click to edit Master title style</a:t>
            </a:r>
            <a:endParaRPr lang="en-US" dirty="0"/>
          </a:p>
        </p:txBody>
      </p:sp>
      <p:sp>
        <p:nvSpPr>
          <p:cNvPr id="3" name="Content Placeholder 2"/>
          <p:cNvSpPr>
            <a:spLocks noGrp="1"/>
          </p:cNvSpPr>
          <p:nvPr>
            <p:ph idx="1" hasCustomPrompt="1"/>
          </p:nvPr>
        </p:nvSpPr>
        <p:spPr>
          <a:xfrm>
            <a:off x="457200" y="1026826"/>
            <a:ext cx="8229600" cy="3537159"/>
          </a:xfrm>
        </p:spPr>
        <p:txBody>
          <a:bodyPr>
            <a:normAutofit/>
          </a:bodyPr>
          <a:lstStyle>
            <a:lvl1pPr marL="0" indent="0">
              <a:buClr>
                <a:srgbClr val="66BBB0"/>
              </a:buClr>
              <a:buFont typeface="Arial" panose="020B0604020202020204" pitchFamily="34" charset="0"/>
              <a:buNone/>
              <a:defRPr sz="3200" b="1">
                <a:solidFill>
                  <a:srgbClr val="0066CC"/>
                </a:solidFill>
                <a:latin typeface="Corbel" panose="020B0503020204020204" pitchFamily="34" charset="0"/>
                <a:cs typeface="Arial"/>
              </a:defRPr>
            </a:lvl1pPr>
            <a:lvl2pPr marL="742950" indent="-285750">
              <a:buClr>
                <a:srgbClr val="66BBB0"/>
              </a:buClr>
              <a:buFont typeface="Arial" panose="020B0604020202020204" pitchFamily="34" charset="0"/>
              <a:buChar char="•"/>
              <a:defRPr sz="2000">
                <a:solidFill>
                  <a:srgbClr val="58595B"/>
                </a:solidFill>
                <a:latin typeface="Arial"/>
                <a:cs typeface="Arial"/>
              </a:defRPr>
            </a:lvl2pPr>
            <a:lvl3pPr marL="1143000" indent="-228600">
              <a:buClr>
                <a:srgbClr val="DE8B05"/>
              </a:buClr>
              <a:buFont typeface="Arial" panose="020B0604020202020204" pitchFamily="34" charset="0"/>
              <a:buChar char="•"/>
              <a:defRPr sz="1800">
                <a:solidFill>
                  <a:srgbClr val="58595B"/>
                </a:solidFill>
                <a:latin typeface="Arial"/>
                <a:cs typeface="Arial"/>
              </a:defRPr>
            </a:lvl3pPr>
            <a:lvl4pPr marL="1600200" indent="-228600">
              <a:buClr>
                <a:srgbClr val="9A004F"/>
              </a:buClr>
              <a:buFont typeface="Arial" panose="020B0604020202020204" pitchFamily="34" charset="0"/>
              <a:buChar char="•"/>
              <a:defRPr sz="1600">
                <a:solidFill>
                  <a:srgbClr val="58595B"/>
                </a:solidFill>
                <a:latin typeface="Arial"/>
                <a:cs typeface="Arial"/>
              </a:defRPr>
            </a:lvl4pPr>
            <a:lvl5pPr marL="2057400" indent="-228600">
              <a:buClr>
                <a:srgbClr val="757A4D"/>
              </a:buClr>
              <a:buFont typeface="Arial" panose="020B0604020202020204" pitchFamily="34" charset="0"/>
              <a:buChar char="•"/>
              <a:defRPr sz="1600">
                <a:solidFill>
                  <a:srgbClr val="58595B"/>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9361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470026"/>
            <a:ext cx="5500687" cy="1021556"/>
          </a:xfrm>
        </p:spPr>
        <p:txBody>
          <a:bodyPr anchor="t"/>
          <a:lstStyle>
            <a:lvl1pPr algn="l">
              <a:defRPr sz="4000" b="1" cap="none">
                <a:solidFill>
                  <a:schemeClr val="bg1"/>
                </a:solidFill>
                <a:latin typeface="Corbel"/>
                <a:cs typeface="Corbel"/>
              </a:defRPr>
            </a:lvl1pPr>
          </a:lstStyle>
          <a:p>
            <a:r>
              <a:rPr lang="en-US"/>
              <a:t>Click to edit Master title style</a:t>
            </a:r>
            <a:endParaRPr lang="en-US" dirty="0"/>
          </a:p>
        </p:txBody>
      </p:sp>
      <p:sp>
        <p:nvSpPr>
          <p:cNvPr id="3" name="Text Placeholder 2"/>
          <p:cNvSpPr>
            <a:spLocks noGrp="1"/>
          </p:cNvSpPr>
          <p:nvPr>
            <p:ph type="body" idx="1"/>
          </p:nvPr>
        </p:nvSpPr>
        <p:spPr>
          <a:xfrm>
            <a:off x="722313" y="2870199"/>
            <a:ext cx="5545137" cy="396875"/>
          </a:xfrm>
        </p:spPr>
        <p:txBody>
          <a:bodyPr anchor="b"/>
          <a:lstStyle>
            <a:lvl1pPr marL="0" indent="0">
              <a:buNone/>
              <a:defRPr sz="2000">
                <a:solidFill>
                  <a:schemeClr val="bg1"/>
                </a:solidFill>
                <a:latin typeface="Corbel"/>
                <a:cs typeface="Corbe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540313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3C89730-777D-284F-8E3B-EAB92238F54B}"/>
              </a:ext>
            </a:extLst>
          </p:cNvPr>
          <p:cNvSpPr>
            <a:spLocks noGrp="1"/>
          </p:cNvSpPr>
          <p:nvPr>
            <p:ph type="title"/>
          </p:nvPr>
        </p:nvSpPr>
        <p:spPr>
          <a:xfrm>
            <a:off x="457200" y="0"/>
            <a:ext cx="8229600" cy="584617"/>
          </a:xfrm>
        </p:spPr>
        <p:txBody>
          <a:bodyPr>
            <a:normAutofit/>
          </a:bodyPr>
          <a:lstStyle>
            <a:lvl1pPr algn="ctr">
              <a:defRPr sz="2400" b="1">
                <a:solidFill>
                  <a:schemeClr val="bg1"/>
                </a:solidFill>
                <a:latin typeface="Corbel"/>
                <a:cs typeface="Corbel"/>
              </a:defRPr>
            </a:lvl1pPr>
          </a:lstStyle>
          <a:p>
            <a:r>
              <a:rPr lang="en-US"/>
              <a:t>Click to edit Master title style</a:t>
            </a:r>
            <a:endParaRPr lang="en-US" dirty="0"/>
          </a:p>
        </p:txBody>
      </p:sp>
      <p:sp>
        <p:nvSpPr>
          <p:cNvPr id="14" name="Content Placeholder 2">
            <a:extLst>
              <a:ext uri="{FF2B5EF4-FFF2-40B4-BE49-F238E27FC236}">
                <a16:creationId xmlns:a16="http://schemas.microsoft.com/office/drawing/2014/main" id="{3AB5E619-1632-4C48-9A7A-12905F8AD339}"/>
              </a:ext>
            </a:extLst>
          </p:cNvPr>
          <p:cNvSpPr>
            <a:spLocks noGrp="1"/>
          </p:cNvSpPr>
          <p:nvPr>
            <p:ph idx="1" hasCustomPrompt="1"/>
          </p:nvPr>
        </p:nvSpPr>
        <p:spPr>
          <a:xfrm>
            <a:off x="457200" y="1026826"/>
            <a:ext cx="8229600" cy="3537159"/>
          </a:xfrm>
        </p:spPr>
        <p:txBody>
          <a:bodyPr>
            <a:normAutofit/>
          </a:bodyPr>
          <a:lstStyle>
            <a:lvl1pPr marL="0" indent="0">
              <a:buClr>
                <a:srgbClr val="66BBB0"/>
              </a:buClr>
              <a:buFont typeface="Arial" panose="020B0604020202020204" pitchFamily="34" charset="0"/>
              <a:buNone/>
              <a:defRPr sz="3200" b="1">
                <a:solidFill>
                  <a:srgbClr val="0066CC"/>
                </a:solidFill>
                <a:latin typeface="Corbel" panose="020B0503020204020204" pitchFamily="34" charset="0"/>
                <a:cs typeface="Arial"/>
              </a:defRPr>
            </a:lvl1pPr>
            <a:lvl2pPr marL="742950" indent="-285750">
              <a:buClr>
                <a:srgbClr val="66BBB0"/>
              </a:buClr>
              <a:buFont typeface="Arial" panose="020B0604020202020204" pitchFamily="34" charset="0"/>
              <a:buChar char="•"/>
              <a:defRPr sz="2000">
                <a:solidFill>
                  <a:srgbClr val="58595B"/>
                </a:solidFill>
                <a:latin typeface="Arial"/>
                <a:cs typeface="Arial"/>
              </a:defRPr>
            </a:lvl2pPr>
            <a:lvl3pPr marL="1143000" indent="-228600">
              <a:buClr>
                <a:srgbClr val="DE8B05"/>
              </a:buClr>
              <a:buFont typeface="Arial" panose="020B0604020202020204" pitchFamily="34" charset="0"/>
              <a:buChar char="•"/>
              <a:defRPr sz="1800">
                <a:solidFill>
                  <a:srgbClr val="58595B"/>
                </a:solidFill>
                <a:latin typeface="Arial"/>
                <a:cs typeface="Arial"/>
              </a:defRPr>
            </a:lvl3pPr>
            <a:lvl4pPr marL="1600200" indent="-228600">
              <a:buClr>
                <a:srgbClr val="9A004F"/>
              </a:buClr>
              <a:buFont typeface="Arial" panose="020B0604020202020204" pitchFamily="34" charset="0"/>
              <a:buChar char="•"/>
              <a:defRPr sz="1600">
                <a:solidFill>
                  <a:srgbClr val="58595B"/>
                </a:solidFill>
                <a:latin typeface="Arial"/>
                <a:cs typeface="Arial"/>
              </a:defRPr>
            </a:lvl4pPr>
            <a:lvl5pPr marL="2057400" indent="-228600">
              <a:buClr>
                <a:srgbClr val="757A4D"/>
              </a:buClr>
              <a:buFont typeface="Arial" panose="020B0604020202020204" pitchFamily="34" charset="0"/>
              <a:buChar char="•"/>
              <a:defRPr sz="1600">
                <a:solidFill>
                  <a:srgbClr val="58595B"/>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8155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470026"/>
            <a:ext cx="5500687" cy="1021556"/>
          </a:xfrm>
        </p:spPr>
        <p:txBody>
          <a:bodyPr anchor="t"/>
          <a:lstStyle>
            <a:lvl1pPr algn="l">
              <a:defRPr sz="4000" b="1" cap="none">
                <a:solidFill>
                  <a:schemeClr val="bg1"/>
                </a:solidFill>
                <a:latin typeface="Corbel"/>
                <a:cs typeface="Corbel"/>
              </a:defRPr>
            </a:lvl1pPr>
          </a:lstStyle>
          <a:p>
            <a:r>
              <a:rPr lang="en-US"/>
              <a:t>Click to edit Master title style</a:t>
            </a:r>
            <a:endParaRPr lang="en-US" dirty="0"/>
          </a:p>
        </p:txBody>
      </p:sp>
      <p:sp>
        <p:nvSpPr>
          <p:cNvPr id="3" name="Text Placeholder 2"/>
          <p:cNvSpPr>
            <a:spLocks noGrp="1"/>
          </p:cNvSpPr>
          <p:nvPr>
            <p:ph type="body" idx="1"/>
          </p:nvPr>
        </p:nvSpPr>
        <p:spPr>
          <a:xfrm>
            <a:off x="722313" y="2870199"/>
            <a:ext cx="5545137" cy="396875"/>
          </a:xfrm>
        </p:spPr>
        <p:txBody>
          <a:bodyPr anchor="b"/>
          <a:lstStyle>
            <a:lvl1pPr marL="0" indent="0">
              <a:buNone/>
              <a:defRPr sz="2000">
                <a:solidFill>
                  <a:schemeClr val="bg1"/>
                </a:solidFill>
                <a:latin typeface="Corbel"/>
                <a:cs typeface="Corbe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456017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6EB2CDE-D748-4641-9011-959B0E488EF4}" type="datetimeFigureOut">
              <a:rPr lang="en-US" smtClean="0"/>
              <a:t>8/16/2022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8E24471-7A5A-BB4E-BFBC-B540A80AAD1C}" type="slidenum">
              <a:rPr lang="en-US" smtClean="0"/>
              <a:t>‹#›</a:t>
            </a:fld>
            <a:endParaRPr lang="en-US"/>
          </a:p>
        </p:txBody>
      </p:sp>
    </p:spTree>
    <p:extLst>
      <p:ext uri="{BB962C8B-B14F-4D97-AF65-F5344CB8AC3E}">
        <p14:creationId xmlns:p14="http://schemas.microsoft.com/office/powerpoint/2010/main" val="1269122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60" r:id="rId5"/>
    <p:sldLayoutId id="2147483661" r:id="rId6"/>
    <p:sldLayoutId id="2147483662" r:id="rId7"/>
    <p:sldLayoutId id="2147483663" r:id="rId8"/>
    <p:sldLayoutId id="2147483664" r:id="rId9"/>
    <p:sldLayoutId id="2147483665" r:id="rId10"/>
    <p:sldLayoutId id="2147483653" r:id="rId11"/>
    <p:sldLayoutId id="2147483654" r:id="rId12"/>
    <p:sldLayoutId id="2147483655" r:id="rId13"/>
    <p:sldLayoutId id="2147483656" r:id="rId14"/>
    <p:sldLayoutId id="2147483657" r:id="rId15"/>
    <p:sldLayoutId id="2147483658" r:id="rId16"/>
    <p:sldLayoutId id="2147483659" r:id="rId17"/>
    <p:sldLayoutId id="2147483666" r:id="rId18"/>
    <p:sldLayoutId id="2147483667" r:id="rId1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2.jp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a:t>About Genetic Counseling</a:t>
            </a:r>
            <a:endParaRPr dirty="0"/>
          </a:p>
        </p:txBody>
      </p:sp>
      <p:sp>
        <p:nvSpPr>
          <p:cNvPr id="67" name="Google Shape;67;p13"/>
          <p:cNvSpPr txBox="1">
            <a:spLocks noGrp="1"/>
          </p:cNvSpPr>
          <p:nvPr>
            <p:ph type="subTitle" idx="1"/>
          </p:nvPr>
        </p:nvSpPr>
        <p:spPr>
          <a:xfrm>
            <a:off x="907514" y="3442822"/>
            <a:ext cx="7145512" cy="1343589"/>
          </a:xfrm>
          <a:prstGeom prst="rect">
            <a:avLst/>
          </a:prstGeom>
        </p:spPr>
        <p:txBody>
          <a:bodyPr spcFirstLastPara="1" wrap="square" lIns="91425" tIns="91425" rIns="91425" bIns="91425" anchor="t" anchorCtr="0">
            <a:normAutofit fontScale="62500" lnSpcReduction="20000"/>
          </a:bodyPr>
          <a:lstStyle/>
          <a:p>
            <a:pPr marL="0" lvl="0" indent="0" algn="ctr" rtl="0">
              <a:spcBef>
                <a:spcPts val="0"/>
              </a:spcBef>
              <a:spcAft>
                <a:spcPts val="0"/>
              </a:spcAft>
              <a:buNone/>
            </a:pPr>
            <a:r>
              <a:rPr lang="en" sz="3400" dirty="0"/>
              <a:t>Presenter Name</a:t>
            </a:r>
            <a:endParaRPr sz="3400" dirty="0"/>
          </a:p>
          <a:p>
            <a:pPr marL="0" lvl="0" indent="0" algn="ctr" rtl="0">
              <a:spcBef>
                <a:spcPts val="0"/>
              </a:spcBef>
              <a:spcAft>
                <a:spcPts val="0"/>
              </a:spcAft>
              <a:buNone/>
            </a:pPr>
            <a:r>
              <a:rPr lang="en" sz="3400" dirty="0"/>
              <a:t>Presenter Title/Credentials (e.g. Certified Genetic Counselor)</a:t>
            </a:r>
            <a:endParaRPr sz="3400" dirty="0"/>
          </a:p>
          <a:p>
            <a:pPr marL="0" lvl="0" indent="0" algn="ctr" rtl="0">
              <a:spcBef>
                <a:spcPts val="0"/>
              </a:spcBef>
              <a:spcAft>
                <a:spcPts val="0"/>
              </a:spcAft>
              <a:buNone/>
            </a:pPr>
            <a:r>
              <a:rPr lang="en" sz="3400" dirty="0"/>
              <a:t>Presenter Pronouns</a:t>
            </a:r>
            <a:endParaRPr sz="3400" dirty="0"/>
          </a:p>
          <a:p>
            <a:pPr marL="0" lvl="0" indent="0" algn="ctr" rtl="0">
              <a:spcBef>
                <a:spcPts val="0"/>
              </a:spcBef>
              <a:spcAft>
                <a:spcPts val="0"/>
              </a:spcAft>
              <a:buNone/>
            </a:pPr>
            <a:endParaRPr dirty="0"/>
          </a:p>
        </p:txBody>
      </p:sp>
    </p:spTree>
    <p:extLst>
      <p:ext uri="{BB962C8B-B14F-4D97-AF65-F5344CB8AC3E}">
        <p14:creationId xmlns:p14="http://schemas.microsoft.com/office/powerpoint/2010/main" val="3467434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2"/>
          <p:cNvSpPr txBox="1">
            <a:spLocks noGrp="1"/>
          </p:cNvSpPr>
          <p:nvPr>
            <p:ph type="title"/>
          </p:nvPr>
        </p:nvSpPr>
        <p:spPr>
          <a:xfrm>
            <a:off x="154502" y="11939"/>
            <a:ext cx="7007902" cy="800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latin typeface="Corbel" panose="020B0503020204020204" pitchFamily="34" charset="0"/>
              </a:rPr>
              <a:t>Why Become a Genetic Counselor?</a:t>
            </a:r>
            <a:endParaRPr dirty="0">
              <a:latin typeface="Corbel" panose="020B0503020204020204" pitchFamily="34" charset="0"/>
            </a:endParaRPr>
          </a:p>
        </p:txBody>
      </p:sp>
      <p:sp>
        <p:nvSpPr>
          <p:cNvPr id="215" name="Google Shape;215;p22"/>
          <p:cNvSpPr txBox="1">
            <a:spLocks noGrp="1"/>
          </p:cNvSpPr>
          <p:nvPr>
            <p:ph idx="1"/>
          </p:nvPr>
        </p:nvSpPr>
        <p:spPr>
          <a:xfrm>
            <a:off x="154502" y="2880460"/>
            <a:ext cx="3238237" cy="1082066"/>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1600" dirty="0">
                <a:solidFill>
                  <a:srgbClr val="595959"/>
                </a:solidFill>
                <a:highlight>
                  <a:srgbClr val="FFFFFF"/>
                </a:highlight>
                <a:latin typeface="Corbel" panose="020B0503020204020204" pitchFamily="34" charset="0"/>
              </a:rPr>
              <a:t>If you love genetics and counseling, this is the field for you. </a:t>
            </a:r>
            <a:r>
              <a:rPr lang="en" sz="1600" b="1" dirty="0">
                <a:solidFill>
                  <a:srgbClr val="66BBB0"/>
                </a:solidFill>
                <a:highlight>
                  <a:srgbClr val="FFFFFF"/>
                </a:highlight>
                <a:latin typeface="Corbel" panose="020B0503020204020204" pitchFamily="34" charset="0"/>
              </a:rPr>
              <a:t>The opportunities are endless.</a:t>
            </a:r>
          </a:p>
          <a:p>
            <a:pPr marL="0" lvl="0" indent="0" algn="ctr" rtl="0">
              <a:spcBef>
                <a:spcPts val="0"/>
              </a:spcBef>
              <a:spcAft>
                <a:spcPts val="1200"/>
              </a:spcAft>
              <a:buNone/>
            </a:pPr>
            <a:br>
              <a:rPr lang="en" sz="1600" dirty="0">
                <a:solidFill>
                  <a:srgbClr val="595959"/>
                </a:solidFill>
                <a:highlight>
                  <a:srgbClr val="FFFFFF"/>
                </a:highlight>
                <a:latin typeface="Corbel" panose="020B0503020204020204" pitchFamily="34" charset="0"/>
              </a:rPr>
            </a:br>
            <a:r>
              <a:rPr lang="en" sz="1600" dirty="0">
                <a:solidFill>
                  <a:srgbClr val="595959"/>
                </a:solidFill>
                <a:highlight>
                  <a:srgbClr val="FFFFFF"/>
                </a:highlight>
                <a:latin typeface="Corbel" panose="020B0503020204020204" pitchFamily="34" charset="0"/>
              </a:rPr>
              <a:t>Patrick L. Wilson, MS, CGC</a:t>
            </a:r>
            <a:endParaRPr sz="1600" dirty="0">
              <a:solidFill>
                <a:srgbClr val="595959"/>
              </a:solidFill>
              <a:latin typeface="Corbel" panose="020B0503020204020204" pitchFamily="34" charset="0"/>
            </a:endParaRPr>
          </a:p>
        </p:txBody>
      </p:sp>
      <p:pic>
        <p:nvPicPr>
          <p:cNvPr id="216" name="Google Shape;216;p22"/>
          <p:cNvPicPr preferRelativeResize="0"/>
          <p:nvPr/>
        </p:nvPicPr>
        <p:blipFill>
          <a:blip r:embed="rId3">
            <a:alphaModFix/>
          </a:blip>
          <a:stretch>
            <a:fillRect/>
          </a:stretch>
        </p:blipFill>
        <p:spPr>
          <a:xfrm>
            <a:off x="667380" y="915650"/>
            <a:ext cx="1935600" cy="1885298"/>
          </a:xfrm>
          <a:prstGeom prst="ellipse">
            <a:avLst/>
          </a:prstGeom>
          <a:noFill/>
          <a:ln>
            <a:noFill/>
          </a:ln>
        </p:spPr>
      </p:pic>
      <p:sp>
        <p:nvSpPr>
          <p:cNvPr id="217" name="Google Shape;217;p22"/>
          <p:cNvSpPr txBox="1"/>
          <p:nvPr/>
        </p:nvSpPr>
        <p:spPr>
          <a:xfrm>
            <a:off x="4054890" y="2800948"/>
            <a:ext cx="4817943" cy="190818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dirty="0">
                <a:solidFill>
                  <a:srgbClr val="66BBB0"/>
                </a:solidFill>
                <a:highlight>
                  <a:srgbClr val="FFFFFF"/>
                </a:highlight>
                <a:latin typeface="Corbel" panose="020B0503020204020204" pitchFamily="34" charset="0"/>
                <a:ea typeface="Open Sans"/>
                <a:cs typeface="Open Sans"/>
                <a:sym typeface="Open Sans"/>
              </a:rPr>
              <a:t>I love the way genetic counseling empowers people to make decisions about using genetic technologies to help improve their health</a:t>
            </a:r>
            <a:r>
              <a:rPr lang="en" sz="1600" dirty="0">
                <a:solidFill>
                  <a:srgbClr val="595959"/>
                </a:solidFill>
                <a:highlight>
                  <a:srgbClr val="FFFFFF"/>
                </a:highlight>
                <a:latin typeface="Corbel" panose="020B0503020204020204" pitchFamily="34" charset="0"/>
                <a:ea typeface="Open Sans"/>
                <a:cs typeface="Open Sans"/>
                <a:sym typeface="Open Sans"/>
              </a:rPr>
              <a:t>, and that we guide them through this process through education and respect for their values and beliefs.</a:t>
            </a:r>
          </a:p>
          <a:p>
            <a:pPr marL="0" lvl="0" indent="0" algn="ctr" rtl="0">
              <a:spcBef>
                <a:spcPts val="0"/>
              </a:spcBef>
              <a:spcAft>
                <a:spcPts val="0"/>
              </a:spcAft>
              <a:buNone/>
            </a:pPr>
            <a:endParaRPr lang="en" sz="1600" dirty="0">
              <a:solidFill>
                <a:srgbClr val="595959"/>
              </a:solidFill>
              <a:highlight>
                <a:srgbClr val="FFFFFF"/>
              </a:highlight>
              <a:latin typeface="Corbel" panose="020B0503020204020204" pitchFamily="34" charset="0"/>
              <a:ea typeface="Open Sans"/>
              <a:cs typeface="Open Sans"/>
              <a:sym typeface="Open Sans"/>
            </a:endParaRPr>
          </a:p>
          <a:p>
            <a:pPr marL="0" lvl="0" indent="0" algn="ctr" rtl="0">
              <a:spcBef>
                <a:spcPts val="0"/>
              </a:spcBef>
              <a:spcAft>
                <a:spcPts val="0"/>
              </a:spcAft>
              <a:buNone/>
            </a:pPr>
            <a:r>
              <a:rPr lang="en" sz="1600" dirty="0">
                <a:solidFill>
                  <a:srgbClr val="595959"/>
                </a:solidFill>
                <a:highlight>
                  <a:srgbClr val="FFFFFF"/>
                </a:highlight>
                <a:latin typeface="Corbel" panose="020B0503020204020204" pitchFamily="34" charset="0"/>
                <a:ea typeface="Open Sans"/>
                <a:cs typeface="Open Sans"/>
                <a:sym typeface="Open Sans"/>
              </a:rPr>
              <a:t> Monica Alvarado, MS, LCGC</a:t>
            </a:r>
            <a:endParaRPr sz="1600" dirty="0">
              <a:solidFill>
                <a:srgbClr val="595959"/>
              </a:solidFill>
              <a:latin typeface="Corbel" panose="020B0503020204020204" pitchFamily="34" charset="0"/>
              <a:ea typeface="Open Sans"/>
              <a:cs typeface="Open Sans"/>
              <a:sym typeface="Open Sans"/>
            </a:endParaRPr>
          </a:p>
        </p:txBody>
      </p:sp>
      <p:pic>
        <p:nvPicPr>
          <p:cNvPr id="218" name="Google Shape;218;p22"/>
          <p:cNvPicPr preferRelativeResize="0"/>
          <p:nvPr/>
        </p:nvPicPr>
        <p:blipFill rotWithShape="1">
          <a:blip r:embed="rId4">
            <a:alphaModFix/>
          </a:blip>
          <a:srcRect l="-589" r="-963" b="11573"/>
          <a:stretch/>
        </p:blipFill>
        <p:spPr>
          <a:xfrm>
            <a:off x="5509227" y="846428"/>
            <a:ext cx="1909267" cy="1999643"/>
          </a:xfrm>
          <a:prstGeom prst="ellipse">
            <a:avLst/>
          </a:prstGeom>
          <a:noFill/>
          <a:ln>
            <a:noFill/>
          </a:ln>
        </p:spPr>
      </p:pic>
    </p:spTree>
    <p:extLst>
      <p:ext uri="{BB962C8B-B14F-4D97-AF65-F5344CB8AC3E}">
        <p14:creationId xmlns:p14="http://schemas.microsoft.com/office/powerpoint/2010/main" val="2219987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3"/>
          <p:cNvSpPr txBox="1">
            <a:spLocks noGrp="1"/>
          </p:cNvSpPr>
          <p:nvPr>
            <p:ph type="title"/>
          </p:nvPr>
        </p:nvSpPr>
        <p:spPr>
          <a:xfrm>
            <a:off x="331076" y="200992"/>
            <a:ext cx="7007902" cy="800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Why Become a Genetic Counselor?</a:t>
            </a:r>
            <a:endParaRPr dirty="0"/>
          </a:p>
        </p:txBody>
      </p:sp>
      <p:pic>
        <p:nvPicPr>
          <p:cNvPr id="224" name="Google Shape;224;p23"/>
          <p:cNvPicPr preferRelativeResize="0"/>
          <p:nvPr/>
        </p:nvPicPr>
        <p:blipFill rotWithShape="1">
          <a:blip r:embed="rId3">
            <a:alphaModFix/>
          </a:blip>
          <a:srcRect t="3609" b="14886"/>
          <a:stretch/>
        </p:blipFill>
        <p:spPr>
          <a:xfrm>
            <a:off x="457200" y="1231371"/>
            <a:ext cx="2442702" cy="2831487"/>
          </a:xfrm>
          <a:prstGeom prst="ellipse">
            <a:avLst/>
          </a:prstGeom>
          <a:noFill/>
          <a:ln>
            <a:noFill/>
          </a:ln>
        </p:spPr>
      </p:pic>
      <p:sp>
        <p:nvSpPr>
          <p:cNvPr id="225" name="Google Shape;225;p23"/>
          <p:cNvSpPr txBox="1"/>
          <p:nvPr/>
        </p:nvSpPr>
        <p:spPr>
          <a:xfrm>
            <a:off x="3203711" y="1184673"/>
            <a:ext cx="5706960" cy="3139291"/>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1600" b="1" dirty="0">
                <a:solidFill>
                  <a:srgbClr val="66BBB0"/>
                </a:solidFill>
                <a:highlight>
                  <a:srgbClr val="FFFFFF"/>
                </a:highlight>
                <a:latin typeface="Corbel" panose="020B0503020204020204" pitchFamily="34" charset="0"/>
                <a:ea typeface="Open Sans"/>
                <a:cs typeface="Open Sans"/>
                <a:sym typeface="Open Sans"/>
              </a:rPr>
              <a:t>I decided to become a genetic counselor because many Black women, including myself, have felt invisible to and unheard by the medical community</a:t>
            </a:r>
            <a:r>
              <a:rPr lang="en" sz="1600" b="1" dirty="0">
                <a:solidFill>
                  <a:srgbClr val="595959"/>
                </a:solidFill>
                <a:highlight>
                  <a:srgbClr val="FFFFFF"/>
                </a:highlight>
                <a:latin typeface="Corbel" panose="020B0503020204020204" pitchFamily="34" charset="0"/>
                <a:ea typeface="Open Sans"/>
                <a:cs typeface="Open Sans"/>
                <a:sym typeface="Open Sans"/>
              </a:rPr>
              <a:t>.</a:t>
            </a:r>
            <a:r>
              <a:rPr lang="en" sz="1600" dirty="0">
                <a:solidFill>
                  <a:srgbClr val="595959"/>
                </a:solidFill>
                <a:highlight>
                  <a:srgbClr val="FFFFFF"/>
                </a:highlight>
                <a:latin typeface="Corbel" panose="020B0503020204020204" pitchFamily="34" charset="0"/>
                <a:ea typeface="Open Sans"/>
                <a:cs typeface="Open Sans"/>
                <a:sym typeface="Open Sans"/>
              </a:rPr>
              <a:t> </a:t>
            </a:r>
          </a:p>
          <a:p>
            <a:pPr marL="0" lvl="0" indent="0" rtl="0">
              <a:spcBef>
                <a:spcPts val="0"/>
              </a:spcBef>
              <a:spcAft>
                <a:spcPts val="0"/>
              </a:spcAft>
              <a:buNone/>
            </a:pPr>
            <a:endParaRPr lang="en" sz="1600" dirty="0">
              <a:solidFill>
                <a:srgbClr val="595959"/>
              </a:solidFill>
              <a:highlight>
                <a:srgbClr val="FFFFFF"/>
              </a:highlight>
              <a:latin typeface="Corbel" panose="020B0503020204020204" pitchFamily="34" charset="0"/>
              <a:ea typeface="Open Sans"/>
              <a:cs typeface="Open Sans"/>
              <a:sym typeface="Open Sans"/>
            </a:endParaRPr>
          </a:p>
          <a:p>
            <a:pPr marL="0" lvl="0" indent="0" rtl="0">
              <a:spcBef>
                <a:spcPts val="0"/>
              </a:spcBef>
              <a:spcAft>
                <a:spcPts val="0"/>
              </a:spcAft>
              <a:buNone/>
            </a:pPr>
            <a:r>
              <a:rPr lang="en" sz="1600" dirty="0">
                <a:solidFill>
                  <a:srgbClr val="595959"/>
                </a:solidFill>
                <a:highlight>
                  <a:srgbClr val="FFFFFF"/>
                </a:highlight>
                <a:latin typeface="Corbel" panose="020B0503020204020204" pitchFamily="34" charset="0"/>
                <a:ea typeface="Open Sans"/>
                <a:cs typeface="Open Sans"/>
                <a:sym typeface="Open Sans"/>
              </a:rPr>
              <a:t>As healthcare providers with training in genetics and psychosocial skills, the direct contact we have with patients enables us to build rapport and give a voice to the voiceless. This is one of the reasons why I want to be a genetic counselor, to not only help my community but all marginalized communities across the country.</a:t>
            </a:r>
            <a:endParaRPr sz="1600" dirty="0">
              <a:solidFill>
                <a:srgbClr val="595959"/>
              </a:solidFill>
              <a:highlight>
                <a:srgbClr val="FFFFFF"/>
              </a:highlight>
              <a:latin typeface="Corbel" panose="020B0503020204020204" pitchFamily="34" charset="0"/>
              <a:ea typeface="Open Sans"/>
              <a:cs typeface="Open Sans"/>
              <a:sym typeface="Open Sans"/>
            </a:endParaRPr>
          </a:p>
          <a:p>
            <a:pPr marL="0" lvl="0" indent="0" rtl="0">
              <a:spcBef>
                <a:spcPts val="0"/>
              </a:spcBef>
              <a:spcAft>
                <a:spcPts val="0"/>
              </a:spcAft>
              <a:buNone/>
            </a:pPr>
            <a:endParaRPr lang="en" sz="1600" dirty="0">
              <a:solidFill>
                <a:srgbClr val="595959"/>
              </a:solidFill>
              <a:highlight>
                <a:srgbClr val="FFFFFF"/>
              </a:highlight>
              <a:latin typeface="Corbel" panose="020B0503020204020204" pitchFamily="34" charset="0"/>
              <a:ea typeface="Open Sans"/>
              <a:cs typeface="Open Sans"/>
              <a:sym typeface="Open Sans"/>
            </a:endParaRPr>
          </a:p>
          <a:p>
            <a:pPr marL="0" lvl="0" indent="0" rtl="0">
              <a:spcBef>
                <a:spcPts val="0"/>
              </a:spcBef>
              <a:spcAft>
                <a:spcPts val="0"/>
              </a:spcAft>
              <a:buNone/>
            </a:pPr>
            <a:r>
              <a:rPr lang="en" sz="1600" dirty="0">
                <a:solidFill>
                  <a:srgbClr val="595959"/>
                </a:solidFill>
                <a:highlight>
                  <a:srgbClr val="FFFFFF"/>
                </a:highlight>
                <a:latin typeface="Corbel" panose="020B0503020204020204" pitchFamily="34" charset="0"/>
                <a:ea typeface="Open Sans"/>
                <a:cs typeface="Open Sans"/>
                <a:sym typeface="Open Sans"/>
              </a:rPr>
              <a:t>Quinlyn Highsmith, BS</a:t>
            </a:r>
            <a:endParaRPr sz="1600" dirty="0">
              <a:solidFill>
                <a:srgbClr val="595959"/>
              </a:solidFill>
              <a:highlight>
                <a:srgbClr val="FFFFFF"/>
              </a:highlight>
              <a:latin typeface="Corbel" panose="020B0503020204020204" pitchFamily="34" charset="0"/>
              <a:ea typeface="Open Sans"/>
              <a:cs typeface="Open Sans"/>
              <a:sym typeface="Open Sans"/>
            </a:endParaRPr>
          </a:p>
          <a:p>
            <a:pPr marL="0" lvl="0" indent="0" rtl="0">
              <a:spcBef>
                <a:spcPts val="0"/>
              </a:spcBef>
              <a:spcAft>
                <a:spcPts val="0"/>
              </a:spcAft>
              <a:buNone/>
            </a:pPr>
            <a:r>
              <a:rPr lang="en" sz="1600" dirty="0">
                <a:solidFill>
                  <a:srgbClr val="595959"/>
                </a:solidFill>
                <a:highlight>
                  <a:srgbClr val="FFFFFF"/>
                </a:highlight>
                <a:latin typeface="Corbel" panose="020B0503020204020204" pitchFamily="34" charset="0"/>
                <a:ea typeface="Open Sans"/>
                <a:cs typeface="Open Sans"/>
                <a:sym typeface="Open Sans"/>
              </a:rPr>
              <a:t>Genetic Counseling Student</a:t>
            </a:r>
            <a:endParaRPr sz="1600" dirty="0">
              <a:solidFill>
                <a:srgbClr val="595959"/>
              </a:solidFill>
              <a:highlight>
                <a:srgbClr val="FFFFFF"/>
              </a:highlight>
              <a:latin typeface="Corbel" panose="020B0503020204020204" pitchFamily="34" charset="0"/>
              <a:ea typeface="Open Sans"/>
              <a:cs typeface="Open Sans"/>
              <a:sym typeface="Open Sans"/>
            </a:endParaRPr>
          </a:p>
        </p:txBody>
      </p:sp>
    </p:spTree>
    <p:extLst>
      <p:ext uri="{BB962C8B-B14F-4D97-AF65-F5344CB8AC3E}">
        <p14:creationId xmlns:p14="http://schemas.microsoft.com/office/powerpoint/2010/main" val="1220418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4"/>
          <p:cNvSpPr txBox="1">
            <a:spLocks noGrp="1"/>
          </p:cNvSpPr>
          <p:nvPr>
            <p:ph type="title"/>
          </p:nvPr>
        </p:nvSpPr>
        <p:spPr>
          <a:xfrm>
            <a:off x="242789" y="379910"/>
            <a:ext cx="7007902" cy="800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Corbel" panose="020B0503020204020204" pitchFamily="34" charset="0"/>
              </a:rPr>
              <a:t>How Do You Become a Genetic Counselor?</a:t>
            </a:r>
            <a:endParaRPr dirty="0">
              <a:latin typeface="Corbel" panose="020B0503020204020204" pitchFamily="34" charset="0"/>
            </a:endParaRPr>
          </a:p>
        </p:txBody>
      </p:sp>
      <p:grpSp>
        <p:nvGrpSpPr>
          <p:cNvPr id="231" name="Google Shape;231;p24"/>
          <p:cNvGrpSpPr/>
          <p:nvPr/>
        </p:nvGrpSpPr>
        <p:grpSpPr>
          <a:xfrm>
            <a:off x="5548558" y="1321590"/>
            <a:ext cx="3507156" cy="2650332"/>
            <a:chOff x="5632317" y="1189775"/>
            <a:chExt cx="3678963" cy="3362512"/>
          </a:xfrm>
        </p:grpSpPr>
        <p:sp>
          <p:nvSpPr>
            <p:cNvPr id="232" name="Google Shape;232;p24"/>
            <p:cNvSpPr/>
            <p:nvPr/>
          </p:nvSpPr>
          <p:spPr>
            <a:xfrm>
              <a:off x="5632317" y="1189775"/>
              <a:ext cx="3678963" cy="669000"/>
            </a:xfrm>
            <a:prstGeom prst="chevron">
              <a:avLst>
                <a:gd name="adj" fmla="val 50000"/>
              </a:avLst>
            </a:prstGeom>
            <a:solidFill>
              <a:srgbClr val="DE8B0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Corbel" panose="020B0503020204020204" pitchFamily="34" charset="0"/>
                  <a:ea typeface="Roboto"/>
                  <a:cs typeface="Roboto"/>
                  <a:sym typeface="Roboto"/>
                </a:rPr>
                <a:t>STEP THREE</a:t>
              </a:r>
              <a:endParaRPr dirty="0">
                <a:solidFill>
                  <a:srgbClr val="FFFFFF"/>
                </a:solidFill>
                <a:latin typeface="Corbel" panose="020B0503020204020204" pitchFamily="34" charset="0"/>
                <a:ea typeface="Roboto"/>
                <a:cs typeface="Roboto"/>
                <a:sym typeface="Roboto"/>
              </a:endParaRPr>
            </a:p>
          </p:txBody>
        </p:sp>
        <p:sp>
          <p:nvSpPr>
            <p:cNvPr id="233" name="Google Shape;233;p24"/>
            <p:cNvSpPr txBox="1"/>
            <p:nvPr/>
          </p:nvSpPr>
          <p:spPr>
            <a:xfrm>
              <a:off x="6444896" y="1936587"/>
              <a:ext cx="2770954" cy="2615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600" b="1" dirty="0">
                  <a:solidFill>
                    <a:srgbClr val="DE8B05"/>
                  </a:solidFill>
                  <a:latin typeface="Corbel" panose="020B0503020204020204" pitchFamily="34" charset="0"/>
                  <a:ea typeface="Roboto"/>
                  <a:cs typeface="Roboto"/>
                  <a:sym typeface="Roboto"/>
                </a:rPr>
                <a:t>Certification &amp; Licensure</a:t>
              </a:r>
              <a:endParaRPr sz="1600" b="1" dirty="0">
                <a:solidFill>
                  <a:srgbClr val="DE8B05"/>
                </a:solidFill>
                <a:latin typeface="Corbel" panose="020B0503020204020204" pitchFamily="34" charset="0"/>
                <a:ea typeface="Roboto"/>
                <a:cs typeface="Roboto"/>
                <a:sym typeface="Roboto"/>
              </a:endParaRPr>
            </a:p>
            <a:p>
              <a:pPr marL="0" lvl="0" indent="0" algn="ctr" rtl="0">
                <a:lnSpc>
                  <a:spcPct val="115000"/>
                </a:lnSpc>
                <a:spcBef>
                  <a:spcPts val="0"/>
                </a:spcBef>
                <a:spcAft>
                  <a:spcPts val="0"/>
                </a:spcAft>
                <a:buNone/>
              </a:pPr>
              <a:endParaRPr sz="1400" b="1" dirty="0">
                <a:latin typeface="Corbel" panose="020B0503020204020204" pitchFamily="34" charset="0"/>
                <a:ea typeface="Roboto"/>
                <a:cs typeface="Roboto"/>
                <a:sym typeface="Roboto"/>
              </a:endParaRPr>
            </a:p>
            <a:p>
              <a:pPr marL="0" lvl="0" indent="0" algn="l" rtl="0">
                <a:lnSpc>
                  <a:spcPct val="115000"/>
                </a:lnSpc>
                <a:spcBef>
                  <a:spcPts val="0"/>
                </a:spcBef>
                <a:spcAft>
                  <a:spcPts val="0"/>
                </a:spcAft>
                <a:buNone/>
              </a:pPr>
              <a:r>
                <a:rPr lang="en" sz="1400" dirty="0">
                  <a:latin typeface="Corbel" panose="020B0503020204020204" pitchFamily="34" charset="0"/>
                  <a:ea typeface="Roboto"/>
                  <a:cs typeface="Roboto"/>
                  <a:sym typeface="Roboto"/>
                </a:rPr>
                <a:t>After graduation, you’ll take a </a:t>
              </a:r>
              <a:r>
                <a:rPr lang="en" sz="1400" b="1" dirty="0">
                  <a:latin typeface="Corbel" panose="020B0503020204020204" pitchFamily="34" charset="0"/>
                  <a:ea typeface="Roboto"/>
                  <a:cs typeface="Roboto"/>
                  <a:sym typeface="Roboto"/>
                </a:rPr>
                <a:t>board examination</a:t>
              </a:r>
              <a:r>
                <a:rPr lang="en" sz="1400" dirty="0">
                  <a:latin typeface="Corbel" panose="020B0503020204020204" pitchFamily="34" charset="0"/>
                  <a:ea typeface="Roboto"/>
                  <a:cs typeface="Roboto"/>
                  <a:sym typeface="Roboto"/>
                </a:rPr>
                <a:t>.</a:t>
              </a:r>
              <a:endParaRPr sz="1400" dirty="0">
                <a:latin typeface="Corbel" panose="020B0503020204020204" pitchFamily="34" charset="0"/>
                <a:ea typeface="Roboto"/>
                <a:cs typeface="Roboto"/>
                <a:sym typeface="Roboto"/>
              </a:endParaRPr>
            </a:p>
            <a:p>
              <a:pPr marL="0" lvl="0" indent="0" algn="l" rtl="0">
                <a:lnSpc>
                  <a:spcPct val="115000"/>
                </a:lnSpc>
                <a:spcBef>
                  <a:spcPts val="0"/>
                </a:spcBef>
                <a:spcAft>
                  <a:spcPts val="0"/>
                </a:spcAft>
                <a:buNone/>
              </a:pPr>
              <a:endParaRPr sz="1400" dirty="0">
                <a:latin typeface="Corbel" panose="020B0503020204020204" pitchFamily="34" charset="0"/>
                <a:ea typeface="Roboto"/>
                <a:cs typeface="Roboto"/>
                <a:sym typeface="Roboto"/>
              </a:endParaRPr>
            </a:p>
            <a:p>
              <a:pPr marL="0" lvl="0" indent="0" algn="l" rtl="0">
                <a:lnSpc>
                  <a:spcPct val="115000"/>
                </a:lnSpc>
                <a:spcBef>
                  <a:spcPts val="0"/>
                </a:spcBef>
                <a:spcAft>
                  <a:spcPts val="0"/>
                </a:spcAft>
                <a:buNone/>
              </a:pPr>
              <a:r>
                <a:rPr lang="en" sz="1400" dirty="0">
                  <a:latin typeface="Corbel" panose="020B0503020204020204" pitchFamily="34" charset="0"/>
                  <a:ea typeface="Roboto"/>
                  <a:cs typeface="Roboto"/>
                  <a:sym typeface="Roboto"/>
                </a:rPr>
                <a:t>Then, depending on which state(s) you will practice in, you may need to apply for </a:t>
              </a:r>
              <a:r>
                <a:rPr lang="en" sz="1400" b="1" dirty="0">
                  <a:latin typeface="Corbel" panose="020B0503020204020204" pitchFamily="34" charset="0"/>
                  <a:ea typeface="Roboto"/>
                  <a:cs typeface="Roboto"/>
                  <a:sym typeface="Roboto"/>
                </a:rPr>
                <a:t>state licensure</a:t>
              </a:r>
              <a:r>
                <a:rPr lang="en" sz="1400" dirty="0">
                  <a:latin typeface="Corbel" panose="020B0503020204020204" pitchFamily="34" charset="0"/>
                  <a:ea typeface="Roboto"/>
                  <a:cs typeface="Roboto"/>
                  <a:sym typeface="Roboto"/>
                </a:rPr>
                <a:t>.</a:t>
              </a:r>
              <a:endParaRPr sz="1400" dirty="0">
                <a:latin typeface="Corbel" panose="020B0503020204020204" pitchFamily="34" charset="0"/>
                <a:ea typeface="Roboto"/>
                <a:cs typeface="Roboto"/>
                <a:sym typeface="Roboto"/>
              </a:endParaRPr>
            </a:p>
          </p:txBody>
        </p:sp>
      </p:grpSp>
      <p:grpSp>
        <p:nvGrpSpPr>
          <p:cNvPr id="234" name="Google Shape;234;p24"/>
          <p:cNvGrpSpPr/>
          <p:nvPr/>
        </p:nvGrpSpPr>
        <p:grpSpPr>
          <a:xfrm>
            <a:off x="23728" y="1321759"/>
            <a:ext cx="3536803" cy="2656608"/>
            <a:chOff x="-163162" y="1189989"/>
            <a:chExt cx="3710062" cy="3370475"/>
          </a:xfrm>
        </p:grpSpPr>
        <p:sp>
          <p:nvSpPr>
            <p:cNvPr id="235" name="Google Shape;235;p24"/>
            <p:cNvSpPr/>
            <p:nvPr/>
          </p:nvSpPr>
          <p:spPr>
            <a:xfrm>
              <a:off x="-117172" y="1189989"/>
              <a:ext cx="3664072" cy="669000"/>
            </a:xfrm>
            <a:prstGeom prst="homePlate">
              <a:avLst>
                <a:gd name="adj" fmla="val 50000"/>
              </a:avLst>
            </a:prstGeom>
            <a:solidFill>
              <a:srgbClr val="66BBB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Corbel" panose="020B0503020204020204" pitchFamily="34" charset="0"/>
                  <a:ea typeface="Roboto"/>
                  <a:cs typeface="Roboto"/>
                  <a:sym typeface="Roboto"/>
                </a:rPr>
                <a:t>STEP ONE</a:t>
              </a:r>
              <a:endParaRPr>
                <a:solidFill>
                  <a:srgbClr val="FFFFFF"/>
                </a:solidFill>
                <a:latin typeface="Corbel" panose="020B0503020204020204" pitchFamily="34" charset="0"/>
                <a:ea typeface="Roboto"/>
                <a:cs typeface="Roboto"/>
                <a:sym typeface="Roboto"/>
              </a:endParaRPr>
            </a:p>
          </p:txBody>
        </p:sp>
        <p:sp>
          <p:nvSpPr>
            <p:cNvPr id="236" name="Google Shape;236;p24"/>
            <p:cNvSpPr txBox="1"/>
            <p:nvPr/>
          </p:nvSpPr>
          <p:spPr>
            <a:xfrm>
              <a:off x="-163162" y="1944765"/>
              <a:ext cx="3642110" cy="2615699"/>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b="1" dirty="0">
                  <a:latin typeface="Corbel" panose="020B0503020204020204" pitchFamily="34" charset="0"/>
                  <a:ea typeface="Roboto"/>
                  <a:cs typeface="Roboto"/>
                  <a:sym typeface="Roboto"/>
                </a:rPr>
                <a:t> </a:t>
              </a:r>
              <a:r>
                <a:rPr lang="en" sz="1600" b="1" dirty="0">
                  <a:solidFill>
                    <a:srgbClr val="66BBB0"/>
                  </a:solidFill>
                  <a:latin typeface="Corbel" panose="020B0503020204020204" pitchFamily="34" charset="0"/>
                  <a:ea typeface="Roboto"/>
                  <a:cs typeface="Roboto"/>
                  <a:sym typeface="Roboto"/>
                </a:rPr>
                <a:t>Undergraduate/ Bachelor’s Degree</a:t>
              </a:r>
              <a:endParaRPr sz="1200" b="1" dirty="0">
                <a:solidFill>
                  <a:srgbClr val="66BBB0"/>
                </a:solidFill>
                <a:latin typeface="Corbel" panose="020B0503020204020204" pitchFamily="34" charset="0"/>
                <a:ea typeface="Roboto"/>
                <a:cs typeface="Roboto"/>
                <a:sym typeface="Roboto"/>
              </a:endParaRPr>
            </a:p>
            <a:p>
              <a:pPr marL="0" lvl="0" indent="0" algn="ctr" rtl="0">
                <a:lnSpc>
                  <a:spcPct val="115000"/>
                </a:lnSpc>
                <a:spcBef>
                  <a:spcPts val="0"/>
                </a:spcBef>
                <a:spcAft>
                  <a:spcPts val="0"/>
                </a:spcAft>
                <a:buNone/>
              </a:pPr>
              <a:endParaRPr sz="1200" dirty="0">
                <a:latin typeface="Corbel" panose="020B0503020204020204" pitchFamily="34" charset="0"/>
                <a:ea typeface="Roboto"/>
                <a:cs typeface="Roboto"/>
                <a:sym typeface="Roboto"/>
              </a:endParaRPr>
            </a:p>
            <a:p>
              <a:pPr marL="0" lvl="0" indent="0" algn="l" rtl="0">
                <a:lnSpc>
                  <a:spcPct val="115000"/>
                </a:lnSpc>
                <a:spcBef>
                  <a:spcPts val="0"/>
                </a:spcBef>
                <a:spcAft>
                  <a:spcPts val="0"/>
                </a:spcAft>
                <a:buNone/>
              </a:pPr>
              <a:r>
                <a:rPr lang="en" sz="1400" b="1" dirty="0">
                  <a:latin typeface="Corbel" panose="020B0503020204020204" pitchFamily="34" charset="0"/>
                  <a:ea typeface="Roboto"/>
                  <a:cs typeface="Roboto"/>
                  <a:sym typeface="Roboto"/>
                </a:rPr>
                <a:t>Typically in:</a:t>
              </a:r>
              <a:endParaRPr sz="1400" b="1" dirty="0">
                <a:latin typeface="Corbel" panose="020B0503020204020204" pitchFamily="34" charset="0"/>
                <a:ea typeface="Roboto"/>
                <a:cs typeface="Roboto"/>
                <a:sym typeface="Roboto"/>
              </a:endParaRPr>
            </a:p>
            <a:p>
              <a:pPr marL="323850" lvl="0" indent="-171450" algn="l" rtl="0">
                <a:lnSpc>
                  <a:spcPct val="115000"/>
                </a:lnSpc>
                <a:spcBef>
                  <a:spcPts val="0"/>
                </a:spcBef>
                <a:spcAft>
                  <a:spcPts val="0"/>
                </a:spcAft>
                <a:buClr>
                  <a:srgbClr val="66BBB0"/>
                </a:buClr>
                <a:buSzPts val="1200"/>
                <a:buFont typeface="Arial" panose="020B0604020202020204" pitchFamily="34" charset="0"/>
                <a:buChar char="•"/>
              </a:pPr>
              <a:r>
                <a:rPr lang="en" sz="1400" dirty="0">
                  <a:latin typeface="Corbel" panose="020B0503020204020204" pitchFamily="34" charset="0"/>
                  <a:ea typeface="Roboto"/>
                  <a:cs typeface="Roboto"/>
                  <a:sym typeface="Roboto"/>
                </a:rPr>
                <a:t>Biology or other classic science</a:t>
              </a:r>
              <a:endParaRPr sz="1400" dirty="0">
                <a:latin typeface="Corbel" panose="020B0503020204020204" pitchFamily="34" charset="0"/>
                <a:ea typeface="Roboto"/>
                <a:cs typeface="Roboto"/>
                <a:sym typeface="Roboto"/>
              </a:endParaRPr>
            </a:p>
            <a:p>
              <a:pPr marL="323850" lvl="0" indent="-171450" algn="l" rtl="0">
                <a:lnSpc>
                  <a:spcPct val="115000"/>
                </a:lnSpc>
                <a:spcBef>
                  <a:spcPts val="0"/>
                </a:spcBef>
                <a:spcAft>
                  <a:spcPts val="0"/>
                </a:spcAft>
                <a:buClr>
                  <a:srgbClr val="66BBB0"/>
                </a:buClr>
                <a:buSzPts val="1200"/>
                <a:buFont typeface="Arial" panose="020B0604020202020204" pitchFamily="34" charset="0"/>
                <a:buChar char="•"/>
              </a:pPr>
              <a:r>
                <a:rPr lang="en" sz="1400" dirty="0">
                  <a:latin typeface="Corbel" panose="020B0503020204020204" pitchFamily="34" charset="0"/>
                  <a:ea typeface="Roboto"/>
                  <a:cs typeface="Roboto"/>
                  <a:sym typeface="Roboto"/>
                </a:rPr>
                <a:t>Social science</a:t>
              </a:r>
              <a:endParaRPr sz="1400" dirty="0">
                <a:latin typeface="Corbel" panose="020B0503020204020204" pitchFamily="34" charset="0"/>
                <a:ea typeface="Roboto"/>
                <a:cs typeface="Roboto"/>
                <a:sym typeface="Roboto"/>
              </a:endParaRPr>
            </a:p>
            <a:p>
              <a:pPr marL="0" lvl="0" indent="0" algn="l" rtl="0">
                <a:lnSpc>
                  <a:spcPct val="115000"/>
                </a:lnSpc>
                <a:spcBef>
                  <a:spcPts val="0"/>
                </a:spcBef>
                <a:spcAft>
                  <a:spcPts val="0"/>
                </a:spcAft>
                <a:buNone/>
              </a:pPr>
              <a:endParaRPr sz="1400" dirty="0">
                <a:latin typeface="Corbel" panose="020B0503020204020204" pitchFamily="34" charset="0"/>
                <a:ea typeface="Roboto"/>
                <a:cs typeface="Roboto"/>
                <a:sym typeface="Roboto"/>
              </a:endParaRPr>
            </a:p>
            <a:p>
              <a:pPr marL="0" lvl="0" indent="0" algn="l" rtl="0">
                <a:lnSpc>
                  <a:spcPct val="115000"/>
                </a:lnSpc>
                <a:spcBef>
                  <a:spcPts val="0"/>
                </a:spcBef>
                <a:spcAft>
                  <a:spcPts val="0"/>
                </a:spcAft>
                <a:buNone/>
              </a:pPr>
              <a:r>
                <a:rPr lang="en" sz="1400" b="1" dirty="0">
                  <a:latin typeface="Corbel" panose="020B0503020204020204" pitchFamily="34" charset="0"/>
                  <a:ea typeface="Roboto"/>
                  <a:cs typeface="Roboto"/>
                  <a:sym typeface="Roboto"/>
                </a:rPr>
                <a:t>Other relevant experience:</a:t>
              </a:r>
              <a:endParaRPr sz="1400" b="1" dirty="0">
                <a:latin typeface="Corbel" panose="020B0503020204020204" pitchFamily="34" charset="0"/>
                <a:ea typeface="Roboto"/>
                <a:cs typeface="Roboto"/>
                <a:sym typeface="Roboto"/>
              </a:endParaRPr>
            </a:p>
            <a:p>
              <a:pPr marL="323850" indent="-171450">
                <a:lnSpc>
                  <a:spcPct val="115000"/>
                </a:lnSpc>
                <a:buClr>
                  <a:srgbClr val="66BBB0"/>
                </a:buClr>
                <a:buSzPts val="1200"/>
                <a:buFont typeface="Arial" panose="020B0604020202020204" pitchFamily="34" charset="0"/>
                <a:buChar char="•"/>
              </a:pPr>
              <a:r>
                <a:rPr lang="en" sz="1400" dirty="0">
                  <a:latin typeface="Corbel" panose="020B0503020204020204" pitchFamily="34" charset="0"/>
                  <a:ea typeface="Roboto"/>
                  <a:cs typeface="Roboto"/>
                  <a:sym typeface="Roboto"/>
                </a:rPr>
                <a:t>Volunteer work</a:t>
              </a:r>
              <a:endParaRPr sz="1400" dirty="0">
                <a:latin typeface="Corbel" panose="020B0503020204020204" pitchFamily="34" charset="0"/>
                <a:ea typeface="Roboto"/>
                <a:cs typeface="Roboto"/>
                <a:sym typeface="Roboto"/>
              </a:endParaRPr>
            </a:p>
            <a:p>
              <a:pPr marL="323850" indent="-171450">
                <a:lnSpc>
                  <a:spcPct val="115000"/>
                </a:lnSpc>
                <a:buClr>
                  <a:srgbClr val="66BBB0"/>
                </a:buClr>
                <a:buSzPts val="1200"/>
                <a:buFont typeface="Arial" panose="020B0604020202020204" pitchFamily="34" charset="0"/>
                <a:buChar char="•"/>
              </a:pPr>
              <a:r>
                <a:rPr lang="en" sz="1400" dirty="0">
                  <a:latin typeface="Corbel" panose="020B0503020204020204" pitchFamily="34" charset="0"/>
                  <a:ea typeface="Roboto"/>
                  <a:cs typeface="Roboto"/>
                  <a:sym typeface="Roboto"/>
                </a:rPr>
                <a:t>Research &amp; lab work</a:t>
              </a:r>
              <a:endParaRPr sz="1400" dirty="0">
                <a:latin typeface="Corbel" panose="020B0503020204020204" pitchFamily="34" charset="0"/>
                <a:ea typeface="Roboto"/>
                <a:cs typeface="Roboto"/>
                <a:sym typeface="Roboto"/>
              </a:endParaRPr>
            </a:p>
            <a:p>
              <a:pPr marL="323850" indent="-171450">
                <a:lnSpc>
                  <a:spcPct val="115000"/>
                </a:lnSpc>
                <a:buClr>
                  <a:srgbClr val="66BBB0"/>
                </a:buClr>
                <a:buSzPts val="1200"/>
                <a:buFont typeface="Arial" panose="020B0604020202020204" pitchFamily="34" charset="0"/>
                <a:buChar char="•"/>
              </a:pPr>
              <a:r>
                <a:rPr lang="en" sz="1400" dirty="0">
                  <a:latin typeface="Corbel" panose="020B0503020204020204" pitchFamily="34" charset="0"/>
                  <a:ea typeface="Roboto"/>
                  <a:cs typeface="Roboto"/>
                  <a:sym typeface="Roboto"/>
                </a:rPr>
                <a:t>GC shadowing</a:t>
              </a:r>
              <a:endParaRPr sz="1400" dirty="0">
                <a:latin typeface="Corbel" panose="020B0503020204020204" pitchFamily="34" charset="0"/>
                <a:ea typeface="Roboto"/>
                <a:cs typeface="Roboto"/>
                <a:sym typeface="Roboto"/>
              </a:endParaRPr>
            </a:p>
          </p:txBody>
        </p:sp>
      </p:grpSp>
      <p:grpSp>
        <p:nvGrpSpPr>
          <p:cNvPr id="237" name="Google Shape;237;p24"/>
          <p:cNvGrpSpPr/>
          <p:nvPr/>
        </p:nvGrpSpPr>
        <p:grpSpPr>
          <a:xfrm>
            <a:off x="2985980" y="1321590"/>
            <a:ext cx="3151324" cy="2656778"/>
            <a:chOff x="2944204" y="1189775"/>
            <a:chExt cx="3305700" cy="3370690"/>
          </a:xfrm>
        </p:grpSpPr>
        <p:sp>
          <p:nvSpPr>
            <p:cNvPr id="238" name="Google Shape;238;p24"/>
            <p:cNvSpPr/>
            <p:nvPr/>
          </p:nvSpPr>
          <p:spPr>
            <a:xfrm>
              <a:off x="2944204" y="1189775"/>
              <a:ext cx="3305700" cy="669000"/>
            </a:xfrm>
            <a:prstGeom prst="chevron">
              <a:avLst>
                <a:gd name="adj" fmla="val 50000"/>
              </a:avLst>
            </a:prstGeom>
            <a:solidFill>
              <a:srgbClr val="9A00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Corbel" panose="020B0503020204020204" pitchFamily="34" charset="0"/>
                  <a:ea typeface="Roboto"/>
                  <a:cs typeface="Roboto"/>
                  <a:sym typeface="Roboto"/>
                </a:rPr>
                <a:t>STEP TWO</a:t>
              </a:r>
              <a:endParaRPr dirty="0">
                <a:solidFill>
                  <a:srgbClr val="FFFFFF"/>
                </a:solidFill>
                <a:latin typeface="Corbel" panose="020B0503020204020204" pitchFamily="34" charset="0"/>
                <a:ea typeface="Roboto"/>
                <a:cs typeface="Roboto"/>
                <a:sym typeface="Roboto"/>
              </a:endParaRPr>
            </a:p>
          </p:txBody>
        </p:sp>
        <p:sp>
          <p:nvSpPr>
            <p:cNvPr id="239" name="Google Shape;239;p24"/>
            <p:cNvSpPr txBox="1"/>
            <p:nvPr/>
          </p:nvSpPr>
          <p:spPr>
            <a:xfrm>
              <a:off x="3338995" y="1944765"/>
              <a:ext cx="2688113" cy="2615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600" b="1" dirty="0">
                  <a:solidFill>
                    <a:srgbClr val="9A004F"/>
                  </a:solidFill>
                  <a:latin typeface="Corbel" panose="020B0503020204020204" pitchFamily="34" charset="0"/>
                  <a:ea typeface="Roboto"/>
                  <a:cs typeface="Roboto"/>
                  <a:sym typeface="Roboto"/>
                </a:rPr>
                <a:t>Master’s Degree</a:t>
              </a:r>
              <a:endParaRPr sz="1600" b="1" dirty="0">
                <a:solidFill>
                  <a:srgbClr val="9A004F"/>
                </a:solidFill>
                <a:latin typeface="Corbel" panose="020B0503020204020204" pitchFamily="34" charset="0"/>
                <a:ea typeface="Roboto"/>
                <a:cs typeface="Roboto"/>
                <a:sym typeface="Roboto"/>
              </a:endParaRPr>
            </a:p>
            <a:p>
              <a:pPr marL="0" lvl="0" indent="0" algn="ctr" rtl="0">
                <a:lnSpc>
                  <a:spcPct val="115000"/>
                </a:lnSpc>
                <a:spcBef>
                  <a:spcPts val="0"/>
                </a:spcBef>
                <a:spcAft>
                  <a:spcPts val="0"/>
                </a:spcAft>
                <a:buNone/>
              </a:pPr>
              <a:endParaRPr sz="1200" b="1" dirty="0">
                <a:latin typeface="Corbel" panose="020B0503020204020204" pitchFamily="34" charset="0"/>
                <a:ea typeface="Roboto"/>
                <a:cs typeface="Roboto"/>
                <a:sym typeface="Roboto"/>
              </a:endParaRPr>
            </a:p>
            <a:p>
              <a:pPr marL="0" lvl="0" indent="0" algn="l" rtl="0">
                <a:lnSpc>
                  <a:spcPct val="115000"/>
                </a:lnSpc>
                <a:spcBef>
                  <a:spcPts val="0"/>
                </a:spcBef>
                <a:spcAft>
                  <a:spcPts val="0"/>
                </a:spcAft>
                <a:buNone/>
              </a:pPr>
              <a:r>
                <a:rPr lang="en" sz="1400" b="1" dirty="0">
                  <a:latin typeface="Corbel" panose="020B0503020204020204" pitchFamily="34" charset="0"/>
                  <a:ea typeface="Roboto"/>
                  <a:cs typeface="Roboto"/>
                  <a:sym typeface="Roboto"/>
                </a:rPr>
                <a:t>During a 2 year program, you’ll complete:</a:t>
              </a:r>
              <a:endParaRPr sz="1400" b="1" dirty="0">
                <a:latin typeface="Corbel" panose="020B0503020204020204" pitchFamily="34" charset="0"/>
                <a:ea typeface="Roboto"/>
                <a:cs typeface="Roboto"/>
                <a:sym typeface="Roboto"/>
              </a:endParaRPr>
            </a:p>
            <a:p>
              <a:pPr marL="323850" lvl="0" indent="-171450">
                <a:lnSpc>
                  <a:spcPct val="115000"/>
                </a:lnSpc>
                <a:spcBef>
                  <a:spcPts val="0"/>
                </a:spcBef>
                <a:spcAft>
                  <a:spcPts val="0"/>
                </a:spcAft>
                <a:buClr>
                  <a:srgbClr val="66BBB0"/>
                </a:buClr>
                <a:buSzPts val="1200"/>
                <a:buFont typeface="Arial" panose="020B0604020202020204" pitchFamily="34" charset="0"/>
                <a:buChar char="•"/>
              </a:pPr>
              <a:r>
                <a:rPr lang="en" sz="1400" dirty="0">
                  <a:latin typeface="Corbel" panose="020B0503020204020204" pitchFamily="34" charset="0"/>
                  <a:ea typeface="Roboto"/>
                  <a:cs typeface="Roboto"/>
                  <a:sym typeface="Roboto"/>
                </a:rPr>
                <a:t>Coursework</a:t>
              </a:r>
              <a:endParaRPr sz="1400" dirty="0">
                <a:latin typeface="Corbel" panose="020B0503020204020204" pitchFamily="34" charset="0"/>
                <a:ea typeface="Roboto"/>
                <a:cs typeface="Roboto"/>
                <a:sym typeface="Roboto"/>
              </a:endParaRPr>
            </a:p>
            <a:p>
              <a:pPr marL="323850" lvl="0" indent="-171450">
                <a:lnSpc>
                  <a:spcPct val="115000"/>
                </a:lnSpc>
                <a:spcBef>
                  <a:spcPts val="0"/>
                </a:spcBef>
                <a:spcAft>
                  <a:spcPts val="0"/>
                </a:spcAft>
                <a:buClr>
                  <a:srgbClr val="66BBB0"/>
                </a:buClr>
                <a:buSzPts val="1200"/>
                <a:buFont typeface="Arial" panose="020B0604020202020204" pitchFamily="34" charset="0"/>
                <a:buChar char="•"/>
              </a:pPr>
              <a:r>
                <a:rPr lang="en" sz="1400" dirty="0">
                  <a:latin typeface="Corbel" panose="020B0503020204020204" pitchFamily="34" charset="0"/>
                  <a:ea typeface="Roboto"/>
                  <a:cs typeface="Roboto"/>
                  <a:sym typeface="Roboto"/>
                </a:rPr>
                <a:t>Clinical training &amp; rotations</a:t>
              </a:r>
              <a:endParaRPr sz="1400" dirty="0">
                <a:latin typeface="Corbel" panose="020B0503020204020204" pitchFamily="34" charset="0"/>
                <a:ea typeface="Roboto"/>
                <a:cs typeface="Roboto"/>
                <a:sym typeface="Roboto"/>
              </a:endParaRPr>
            </a:p>
            <a:p>
              <a:pPr marL="323850" lvl="0" indent="-171450">
                <a:lnSpc>
                  <a:spcPct val="115000"/>
                </a:lnSpc>
                <a:spcBef>
                  <a:spcPts val="0"/>
                </a:spcBef>
                <a:spcAft>
                  <a:spcPts val="0"/>
                </a:spcAft>
                <a:buClr>
                  <a:srgbClr val="66BBB0"/>
                </a:buClr>
                <a:buSzPts val="1200"/>
                <a:buFont typeface="Arial" panose="020B0604020202020204" pitchFamily="34" charset="0"/>
                <a:buChar char="•"/>
              </a:pPr>
              <a:r>
                <a:rPr lang="en" sz="1400" dirty="0">
                  <a:latin typeface="Corbel" panose="020B0503020204020204" pitchFamily="34" charset="0"/>
                  <a:ea typeface="Roboto"/>
                  <a:cs typeface="Roboto"/>
                  <a:sym typeface="Roboto"/>
                </a:rPr>
                <a:t>A research project</a:t>
              </a:r>
              <a:endParaRPr sz="1400" dirty="0">
                <a:latin typeface="Corbel" panose="020B0503020204020204" pitchFamily="34" charset="0"/>
                <a:ea typeface="Roboto"/>
                <a:cs typeface="Roboto"/>
                <a:sym typeface="Roboto"/>
              </a:endParaRPr>
            </a:p>
            <a:p>
              <a:pPr marL="0" lvl="0" indent="0" algn="l" rtl="0">
                <a:lnSpc>
                  <a:spcPct val="115000"/>
                </a:lnSpc>
                <a:spcBef>
                  <a:spcPts val="0"/>
                </a:spcBef>
                <a:spcAft>
                  <a:spcPts val="0"/>
                </a:spcAft>
                <a:buNone/>
              </a:pPr>
              <a:endParaRPr sz="1400" dirty="0">
                <a:latin typeface="Corbel" panose="020B0503020204020204" pitchFamily="34" charset="0"/>
                <a:ea typeface="Roboto"/>
                <a:cs typeface="Roboto"/>
                <a:sym typeface="Roboto"/>
              </a:endParaRPr>
            </a:p>
            <a:p>
              <a:pPr marL="0" lvl="0" indent="0" algn="l" rtl="0">
                <a:lnSpc>
                  <a:spcPct val="115000"/>
                </a:lnSpc>
                <a:spcBef>
                  <a:spcPts val="0"/>
                </a:spcBef>
                <a:spcAft>
                  <a:spcPts val="0"/>
                </a:spcAft>
                <a:buNone/>
              </a:pPr>
              <a:r>
                <a:rPr lang="en" sz="1400" dirty="0">
                  <a:latin typeface="Corbel" panose="020B0503020204020204" pitchFamily="34" charset="0"/>
                  <a:ea typeface="Roboto"/>
                  <a:cs typeface="Roboto"/>
                  <a:sym typeface="Roboto"/>
                </a:rPr>
                <a:t>&gt;50 GC programs across the U.S. and Canada</a:t>
              </a:r>
              <a:endParaRPr sz="1400" dirty="0">
                <a:latin typeface="Corbel" panose="020B0503020204020204" pitchFamily="34" charset="0"/>
                <a:ea typeface="Roboto"/>
                <a:cs typeface="Roboto"/>
                <a:sym typeface="Roboto"/>
              </a:endParaRPr>
            </a:p>
          </p:txBody>
        </p:sp>
      </p:grpSp>
    </p:spTree>
    <p:extLst>
      <p:ext uri="{BB962C8B-B14F-4D97-AF65-F5344CB8AC3E}">
        <p14:creationId xmlns:p14="http://schemas.microsoft.com/office/powerpoint/2010/main" val="2333348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4" name="Title 3"/>
          <p:cNvSpPr>
            <a:spLocks noGrp="1"/>
          </p:cNvSpPr>
          <p:nvPr>
            <p:ph type="title"/>
          </p:nvPr>
        </p:nvSpPr>
        <p:spPr>
          <a:xfrm>
            <a:off x="308057" y="376235"/>
            <a:ext cx="7007902" cy="800100"/>
          </a:xfrm>
        </p:spPr>
        <p:txBody>
          <a:bodyPr>
            <a:normAutofit fontScale="90000"/>
          </a:bodyPr>
          <a:lstStyle/>
          <a:p>
            <a:r>
              <a:rPr lang="en" sz="3600" dirty="0">
                <a:latin typeface="Corbel" panose="020B0503020204020204" pitchFamily="34" charset="0"/>
              </a:rPr>
              <a:t>Graduate Program Application Process</a:t>
            </a:r>
            <a:endParaRPr lang="en-US" sz="3600" dirty="0">
              <a:latin typeface="Corbel" panose="020B0503020204020204" pitchFamily="34" charset="0"/>
            </a:endParaRPr>
          </a:p>
        </p:txBody>
      </p:sp>
      <p:grpSp>
        <p:nvGrpSpPr>
          <p:cNvPr id="245" name="Google Shape;245;p25"/>
          <p:cNvGrpSpPr/>
          <p:nvPr/>
        </p:nvGrpSpPr>
        <p:grpSpPr>
          <a:xfrm>
            <a:off x="5299549" y="1813487"/>
            <a:ext cx="2986807" cy="1161582"/>
            <a:chOff x="4753225" y="2264899"/>
            <a:chExt cx="2253600" cy="948076"/>
          </a:xfrm>
        </p:grpSpPr>
        <p:sp>
          <p:nvSpPr>
            <p:cNvPr id="246" name="Google Shape;246;p25"/>
            <p:cNvSpPr/>
            <p:nvPr/>
          </p:nvSpPr>
          <p:spPr>
            <a:xfrm>
              <a:off x="4849302" y="3079475"/>
              <a:ext cx="1958400" cy="133500"/>
            </a:xfrm>
            <a:prstGeom prst="rect">
              <a:avLst/>
            </a:prstGeom>
            <a:solidFill>
              <a:srgbClr val="DE8B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Corbel" panose="020B0503020204020204" pitchFamily="34" charset="0"/>
              </a:endParaRPr>
            </a:p>
          </p:txBody>
        </p:sp>
        <p:grpSp>
          <p:nvGrpSpPr>
            <p:cNvPr id="247" name="Google Shape;247;p25"/>
            <p:cNvGrpSpPr/>
            <p:nvPr/>
          </p:nvGrpSpPr>
          <p:grpSpPr>
            <a:xfrm>
              <a:off x="4753225" y="2264899"/>
              <a:ext cx="2253600" cy="946990"/>
              <a:chOff x="4753225" y="2264899"/>
              <a:chExt cx="2253600" cy="946990"/>
            </a:xfrm>
          </p:grpSpPr>
          <p:grpSp>
            <p:nvGrpSpPr>
              <p:cNvPr id="248" name="Google Shape;248;p25"/>
              <p:cNvGrpSpPr/>
              <p:nvPr/>
            </p:nvGrpSpPr>
            <p:grpSpPr>
              <a:xfrm>
                <a:off x="4808316" y="2800065"/>
                <a:ext cx="92400" cy="411825"/>
                <a:chOff x="845575" y="2563700"/>
                <a:chExt cx="92400" cy="411825"/>
              </a:xfrm>
            </p:grpSpPr>
            <p:cxnSp>
              <p:nvCxnSpPr>
                <p:cNvPr id="249" name="Google Shape;249;p25"/>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250" name="Google Shape;250;p25"/>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Corbel" panose="020B0503020204020204" pitchFamily="34" charset="0"/>
                  </a:endParaRPr>
                </a:p>
              </p:txBody>
            </p:sp>
          </p:grpSp>
          <p:sp>
            <p:nvSpPr>
              <p:cNvPr id="251" name="Google Shape;251;p25"/>
              <p:cNvSpPr txBox="1"/>
              <p:nvPr/>
            </p:nvSpPr>
            <p:spPr>
              <a:xfrm>
                <a:off x="4753225" y="2264899"/>
                <a:ext cx="2253600" cy="536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dirty="0">
                    <a:solidFill>
                      <a:srgbClr val="DE8B05"/>
                    </a:solidFill>
                    <a:latin typeface="Corbel" panose="020B0503020204020204" pitchFamily="34" charset="0"/>
                    <a:ea typeface="Roboto"/>
                    <a:cs typeface="Roboto"/>
                    <a:sym typeface="Roboto"/>
                  </a:rPr>
                  <a:t>February - April</a:t>
                </a:r>
                <a:endParaRPr sz="1050" b="1" dirty="0">
                  <a:solidFill>
                    <a:srgbClr val="DE8B05"/>
                  </a:solidFill>
                  <a:latin typeface="Corbel" panose="020B0503020204020204" pitchFamily="34" charset="0"/>
                  <a:ea typeface="Roboto"/>
                  <a:cs typeface="Roboto"/>
                  <a:sym typeface="Roboto"/>
                </a:endParaRPr>
              </a:p>
              <a:p>
                <a:pPr marL="0" lvl="0" indent="0" algn="l" rtl="0">
                  <a:spcBef>
                    <a:spcPts val="0"/>
                  </a:spcBef>
                  <a:spcAft>
                    <a:spcPts val="0"/>
                  </a:spcAft>
                  <a:buNone/>
                </a:pPr>
                <a:r>
                  <a:rPr lang="en" sz="1200" dirty="0">
                    <a:latin typeface="Corbel" panose="020B0503020204020204" pitchFamily="34" charset="0"/>
                    <a:ea typeface="Roboto"/>
                    <a:cs typeface="Roboto"/>
                    <a:sym typeface="Roboto"/>
                  </a:rPr>
                  <a:t>Interviews</a:t>
                </a:r>
                <a:endParaRPr sz="1200" dirty="0">
                  <a:latin typeface="Corbel" panose="020B0503020204020204" pitchFamily="34" charset="0"/>
                  <a:ea typeface="Roboto"/>
                  <a:cs typeface="Roboto"/>
                  <a:sym typeface="Roboto"/>
                </a:endParaRPr>
              </a:p>
            </p:txBody>
          </p:sp>
        </p:grpSp>
      </p:grpSp>
      <p:grpSp>
        <p:nvGrpSpPr>
          <p:cNvPr id="252" name="Google Shape;252;p25"/>
          <p:cNvGrpSpPr/>
          <p:nvPr/>
        </p:nvGrpSpPr>
        <p:grpSpPr>
          <a:xfrm>
            <a:off x="7879595" y="2815642"/>
            <a:ext cx="1229621" cy="1664779"/>
            <a:chOff x="6676774" y="3079467"/>
            <a:chExt cx="1115100" cy="1358782"/>
          </a:xfrm>
        </p:grpSpPr>
        <p:grpSp>
          <p:nvGrpSpPr>
            <p:cNvPr id="253" name="Google Shape;253;p25"/>
            <p:cNvGrpSpPr/>
            <p:nvPr/>
          </p:nvGrpSpPr>
          <p:grpSpPr>
            <a:xfrm rot="10800000">
              <a:off x="6760035" y="3079467"/>
              <a:ext cx="92400" cy="411825"/>
              <a:chOff x="2070100" y="2563700"/>
              <a:chExt cx="92400" cy="411825"/>
            </a:xfrm>
          </p:grpSpPr>
          <p:cxnSp>
            <p:nvCxnSpPr>
              <p:cNvPr id="254" name="Google Shape;254;p25"/>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255" name="Google Shape;255;p25"/>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Corbel" panose="020B0503020204020204" pitchFamily="34" charset="0"/>
                </a:endParaRPr>
              </a:p>
            </p:txBody>
          </p:sp>
        </p:grpSp>
        <p:sp>
          <p:nvSpPr>
            <p:cNvPr id="256" name="Google Shape;256;p25"/>
            <p:cNvSpPr txBox="1"/>
            <p:nvPr/>
          </p:nvSpPr>
          <p:spPr>
            <a:xfrm>
              <a:off x="6676774" y="3494449"/>
              <a:ext cx="1115100" cy="943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dirty="0">
                  <a:solidFill>
                    <a:srgbClr val="9A004F"/>
                  </a:solidFill>
                  <a:latin typeface="Corbel" panose="020B0503020204020204" pitchFamily="34" charset="0"/>
                  <a:ea typeface="Roboto"/>
                  <a:cs typeface="Roboto"/>
                  <a:sym typeface="Roboto"/>
                </a:rPr>
                <a:t>Late-April</a:t>
              </a:r>
              <a:endParaRPr b="1" dirty="0">
                <a:solidFill>
                  <a:srgbClr val="9A004F"/>
                </a:solidFill>
                <a:latin typeface="Corbel" panose="020B0503020204020204" pitchFamily="34" charset="0"/>
                <a:ea typeface="Roboto"/>
                <a:cs typeface="Roboto"/>
                <a:sym typeface="Roboto"/>
              </a:endParaRPr>
            </a:p>
            <a:p>
              <a:pPr marL="0" lvl="0" indent="0" algn="l" rtl="0">
                <a:spcBef>
                  <a:spcPts val="0"/>
                </a:spcBef>
                <a:spcAft>
                  <a:spcPts val="1600"/>
                </a:spcAft>
                <a:buNone/>
              </a:pPr>
              <a:r>
                <a:rPr lang="en" sz="1200" dirty="0">
                  <a:latin typeface="Corbel" panose="020B0503020204020204" pitchFamily="34" charset="0"/>
                  <a:ea typeface="Roboto"/>
                  <a:cs typeface="Roboto"/>
                  <a:sym typeface="Roboto"/>
                </a:rPr>
                <a:t>Match Day!</a:t>
              </a:r>
              <a:endParaRPr sz="1200" dirty="0">
                <a:latin typeface="Corbel" panose="020B0503020204020204" pitchFamily="34" charset="0"/>
                <a:ea typeface="Roboto"/>
                <a:cs typeface="Roboto"/>
                <a:sym typeface="Roboto"/>
              </a:endParaRPr>
            </a:p>
          </p:txBody>
        </p:sp>
      </p:grpSp>
      <p:grpSp>
        <p:nvGrpSpPr>
          <p:cNvPr id="257" name="Google Shape;257;p25"/>
          <p:cNvGrpSpPr/>
          <p:nvPr/>
        </p:nvGrpSpPr>
        <p:grpSpPr>
          <a:xfrm>
            <a:off x="3116341" y="2811496"/>
            <a:ext cx="2485045" cy="1664780"/>
            <a:chOff x="2773350" y="3079467"/>
            <a:chExt cx="2253600" cy="1358783"/>
          </a:xfrm>
        </p:grpSpPr>
        <p:sp>
          <p:nvSpPr>
            <p:cNvPr id="258" name="Google Shape;258;p25"/>
            <p:cNvSpPr/>
            <p:nvPr/>
          </p:nvSpPr>
          <p:spPr>
            <a:xfrm>
              <a:off x="2890952" y="3079475"/>
              <a:ext cx="1958400" cy="133500"/>
            </a:xfrm>
            <a:prstGeom prst="rect">
              <a:avLst/>
            </a:prstGeom>
            <a:solidFill>
              <a:srgbClr val="0066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Corbel" panose="020B0503020204020204" pitchFamily="34" charset="0"/>
              </a:endParaRPr>
            </a:p>
          </p:txBody>
        </p:sp>
        <p:grpSp>
          <p:nvGrpSpPr>
            <p:cNvPr id="259" name="Google Shape;259;p25"/>
            <p:cNvGrpSpPr/>
            <p:nvPr/>
          </p:nvGrpSpPr>
          <p:grpSpPr>
            <a:xfrm>
              <a:off x="2773350" y="3079467"/>
              <a:ext cx="2253600" cy="1358783"/>
              <a:chOff x="2773350" y="3079467"/>
              <a:chExt cx="2253600" cy="1358783"/>
            </a:xfrm>
          </p:grpSpPr>
          <p:grpSp>
            <p:nvGrpSpPr>
              <p:cNvPr id="260" name="Google Shape;260;p25"/>
              <p:cNvGrpSpPr/>
              <p:nvPr/>
            </p:nvGrpSpPr>
            <p:grpSpPr>
              <a:xfrm rot="10800000">
                <a:off x="2849073" y="3079467"/>
                <a:ext cx="92400" cy="411825"/>
                <a:chOff x="2070100" y="2563700"/>
                <a:chExt cx="92400" cy="411825"/>
              </a:xfrm>
            </p:grpSpPr>
            <p:cxnSp>
              <p:nvCxnSpPr>
                <p:cNvPr id="261" name="Google Shape;261;p25"/>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262" name="Google Shape;262;p25"/>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Corbel" panose="020B0503020204020204" pitchFamily="34" charset="0"/>
                  </a:endParaRPr>
                </a:p>
              </p:txBody>
            </p:sp>
          </p:grpSp>
          <p:sp>
            <p:nvSpPr>
              <p:cNvPr id="263" name="Google Shape;263;p25"/>
              <p:cNvSpPr txBox="1"/>
              <p:nvPr/>
            </p:nvSpPr>
            <p:spPr>
              <a:xfrm>
                <a:off x="2773350" y="3494450"/>
                <a:ext cx="2253600" cy="943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dirty="0">
                    <a:solidFill>
                      <a:srgbClr val="0066CC"/>
                    </a:solidFill>
                    <a:latin typeface="Corbel" panose="020B0503020204020204" pitchFamily="34" charset="0"/>
                    <a:ea typeface="Roboto"/>
                    <a:cs typeface="Roboto"/>
                    <a:sym typeface="Roboto"/>
                  </a:rPr>
                  <a:t>December - February</a:t>
                </a:r>
                <a:endParaRPr b="1" dirty="0">
                  <a:solidFill>
                    <a:srgbClr val="0066CC"/>
                  </a:solidFill>
                  <a:latin typeface="Corbel" panose="020B0503020204020204" pitchFamily="34" charset="0"/>
                  <a:ea typeface="Roboto"/>
                  <a:cs typeface="Roboto"/>
                  <a:sym typeface="Roboto"/>
                </a:endParaRPr>
              </a:p>
              <a:p>
                <a:pPr marL="0" lvl="0" indent="0" algn="l" rtl="0">
                  <a:lnSpc>
                    <a:spcPct val="115000"/>
                  </a:lnSpc>
                  <a:spcBef>
                    <a:spcPts val="0"/>
                  </a:spcBef>
                  <a:spcAft>
                    <a:spcPts val="1600"/>
                  </a:spcAft>
                  <a:buNone/>
                </a:pPr>
                <a:r>
                  <a:rPr lang="en" sz="1200" dirty="0">
                    <a:latin typeface="Corbel" panose="020B0503020204020204" pitchFamily="34" charset="0"/>
                    <a:ea typeface="Roboto"/>
                    <a:cs typeface="Roboto"/>
                    <a:sym typeface="Roboto"/>
                  </a:rPr>
                  <a:t>Application Deadlines</a:t>
                </a:r>
                <a:endParaRPr sz="1200" dirty="0">
                  <a:latin typeface="Corbel" panose="020B0503020204020204" pitchFamily="34" charset="0"/>
                  <a:ea typeface="Roboto"/>
                  <a:cs typeface="Roboto"/>
                  <a:sym typeface="Roboto"/>
                </a:endParaRPr>
              </a:p>
            </p:txBody>
          </p:sp>
        </p:grpSp>
      </p:grpSp>
      <p:grpSp>
        <p:nvGrpSpPr>
          <p:cNvPr id="264" name="Google Shape;264;p25"/>
          <p:cNvGrpSpPr/>
          <p:nvPr/>
        </p:nvGrpSpPr>
        <p:grpSpPr>
          <a:xfrm>
            <a:off x="308058" y="1813487"/>
            <a:ext cx="3142816" cy="1161583"/>
            <a:chOff x="823125" y="2264899"/>
            <a:chExt cx="2253600" cy="948076"/>
          </a:xfrm>
        </p:grpSpPr>
        <p:sp>
          <p:nvSpPr>
            <p:cNvPr id="265" name="Google Shape;265;p25"/>
            <p:cNvSpPr/>
            <p:nvPr/>
          </p:nvSpPr>
          <p:spPr>
            <a:xfrm>
              <a:off x="932600" y="3079475"/>
              <a:ext cx="1958400" cy="133500"/>
            </a:xfrm>
            <a:prstGeom prst="rect">
              <a:avLst/>
            </a:prstGeom>
            <a:solidFill>
              <a:srgbClr val="66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Corbel" panose="020B0503020204020204" pitchFamily="34" charset="0"/>
              </a:endParaRPr>
            </a:p>
          </p:txBody>
        </p:sp>
        <p:grpSp>
          <p:nvGrpSpPr>
            <p:cNvPr id="266" name="Google Shape;266;p25"/>
            <p:cNvGrpSpPr/>
            <p:nvPr/>
          </p:nvGrpSpPr>
          <p:grpSpPr>
            <a:xfrm>
              <a:off x="823125" y="2264899"/>
              <a:ext cx="2253600" cy="946991"/>
              <a:chOff x="823125" y="2264899"/>
              <a:chExt cx="2253600" cy="946991"/>
            </a:xfrm>
          </p:grpSpPr>
          <p:grpSp>
            <p:nvGrpSpPr>
              <p:cNvPr id="267" name="Google Shape;267;p25"/>
              <p:cNvGrpSpPr/>
              <p:nvPr/>
            </p:nvGrpSpPr>
            <p:grpSpPr>
              <a:xfrm>
                <a:off x="881025" y="2800065"/>
                <a:ext cx="92400" cy="411825"/>
                <a:chOff x="845575" y="2563700"/>
                <a:chExt cx="92400" cy="411825"/>
              </a:xfrm>
            </p:grpSpPr>
            <p:cxnSp>
              <p:nvCxnSpPr>
                <p:cNvPr id="268" name="Google Shape;268;p25"/>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269" name="Google Shape;269;p25"/>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Corbel" panose="020B0503020204020204" pitchFamily="34" charset="0"/>
                  </a:endParaRPr>
                </a:p>
              </p:txBody>
            </p:sp>
          </p:grpSp>
          <p:sp>
            <p:nvSpPr>
              <p:cNvPr id="270" name="Google Shape;270;p25"/>
              <p:cNvSpPr txBox="1"/>
              <p:nvPr/>
            </p:nvSpPr>
            <p:spPr>
              <a:xfrm>
                <a:off x="823125" y="2264899"/>
                <a:ext cx="2253600" cy="53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66BBB0"/>
                    </a:solidFill>
                    <a:latin typeface="Corbel" panose="020B0503020204020204" pitchFamily="34" charset="0"/>
                    <a:ea typeface="Roboto"/>
                    <a:cs typeface="Roboto"/>
                    <a:sym typeface="Roboto"/>
                  </a:rPr>
                  <a:t>September</a:t>
                </a:r>
                <a:endParaRPr b="1" dirty="0">
                  <a:solidFill>
                    <a:srgbClr val="66BBB0"/>
                  </a:solidFill>
                  <a:latin typeface="Corbel" panose="020B0503020204020204" pitchFamily="34" charset="0"/>
                  <a:ea typeface="Roboto"/>
                  <a:cs typeface="Roboto"/>
                  <a:sym typeface="Roboto"/>
                </a:endParaRPr>
              </a:p>
              <a:p>
                <a:pPr marL="0" lvl="0" indent="0" algn="l" rtl="0">
                  <a:spcBef>
                    <a:spcPts val="0"/>
                  </a:spcBef>
                  <a:spcAft>
                    <a:spcPts val="0"/>
                  </a:spcAft>
                  <a:buNone/>
                </a:pPr>
                <a:r>
                  <a:rPr lang="en" sz="1200" dirty="0">
                    <a:latin typeface="Corbel" panose="020B0503020204020204" pitchFamily="34" charset="0"/>
                    <a:ea typeface="Roboto"/>
                    <a:cs typeface="Roboto"/>
                    <a:sym typeface="Roboto"/>
                  </a:rPr>
                  <a:t>Applications Open</a:t>
                </a:r>
                <a:endParaRPr sz="1200" dirty="0">
                  <a:latin typeface="Corbel" panose="020B0503020204020204" pitchFamily="34" charset="0"/>
                  <a:ea typeface="Roboto"/>
                  <a:cs typeface="Roboto"/>
                  <a:sym typeface="Roboto"/>
                </a:endParaRPr>
              </a:p>
            </p:txBody>
          </p:sp>
        </p:grpSp>
      </p:grpSp>
    </p:spTree>
    <p:extLst>
      <p:ext uri="{BB962C8B-B14F-4D97-AF65-F5344CB8AC3E}">
        <p14:creationId xmlns:p14="http://schemas.microsoft.com/office/powerpoint/2010/main" val="2540064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6"/>
          <p:cNvSpPr txBox="1">
            <a:spLocks noGrp="1"/>
          </p:cNvSpPr>
          <p:nvPr>
            <p:ph type="title"/>
          </p:nvPr>
        </p:nvSpPr>
        <p:spPr>
          <a:xfrm>
            <a:off x="236482" y="361973"/>
            <a:ext cx="7024295" cy="80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dirty="0">
                <a:latin typeface="Corbel" panose="020B0503020204020204" pitchFamily="34" charset="0"/>
              </a:rPr>
              <a:t>Graduate Program Application Requirements*</a:t>
            </a:r>
            <a:endParaRPr sz="2600" dirty="0">
              <a:latin typeface="Corbel" panose="020B0503020204020204" pitchFamily="34" charset="0"/>
            </a:endParaRPr>
          </a:p>
        </p:txBody>
      </p:sp>
      <p:sp>
        <p:nvSpPr>
          <p:cNvPr id="276" name="Google Shape;276;p26"/>
          <p:cNvSpPr txBox="1">
            <a:spLocks noGrp="1"/>
          </p:cNvSpPr>
          <p:nvPr>
            <p:ph idx="1"/>
          </p:nvPr>
        </p:nvSpPr>
        <p:spPr>
          <a:xfrm>
            <a:off x="236482" y="1076827"/>
            <a:ext cx="3972122" cy="3394472"/>
          </a:xfrm>
          <a:prstGeom prst="rect">
            <a:avLst/>
          </a:prstGeom>
        </p:spPr>
        <p:txBody>
          <a:bodyPr spcFirstLastPara="1" wrap="square" lIns="91425" tIns="91425" rIns="91425" bIns="91425" anchor="t" anchorCtr="0">
            <a:noAutofit/>
          </a:bodyPr>
          <a:lstStyle/>
          <a:p>
            <a:pPr marL="412750" indent="-285750">
              <a:lnSpc>
                <a:spcPct val="150000"/>
              </a:lnSpc>
              <a:spcBef>
                <a:spcPts val="0"/>
              </a:spcBef>
              <a:buSzPts val="1600"/>
            </a:pPr>
            <a:r>
              <a:rPr lang="en" sz="1600" dirty="0">
                <a:latin typeface="Corbel" panose="020B0503020204020204" pitchFamily="34" charset="0"/>
              </a:rPr>
              <a:t>Personal Statement</a:t>
            </a:r>
            <a:endParaRPr sz="1600" dirty="0">
              <a:latin typeface="Corbel" panose="020B0503020204020204" pitchFamily="34" charset="0"/>
            </a:endParaRPr>
          </a:p>
          <a:p>
            <a:pPr marL="412750" indent="-285750">
              <a:lnSpc>
                <a:spcPct val="150000"/>
              </a:lnSpc>
              <a:spcBef>
                <a:spcPts val="0"/>
              </a:spcBef>
              <a:buSzPts val="1600"/>
            </a:pPr>
            <a:r>
              <a:rPr lang="en" sz="1600" dirty="0">
                <a:latin typeface="Corbel" panose="020B0503020204020204" pitchFamily="34" charset="0"/>
              </a:rPr>
              <a:t>Letters of Recommendation</a:t>
            </a:r>
            <a:endParaRPr sz="1600" dirty="0">
              <a:latin typeface="Corbel" panose="020B0503020204020204" pitchFamily="34" charset="0"/>
            </a:endParaRPr>
          </a:p>
          <a:p>
            <a:pPr marL="412750" indent="-285750">
              <a:lnSpc>
                <a:spcPct val="150000"/>
              </a:lnSpc>
              <a:spcBef>
                <a:spcPts val="0"/>
              </a:spcBef>
              <a:buSzPts val="1600"/>
            </a:pPr>
            <a:r>
              <a:rPr lang="en" sz="1600" dirty="0">
                <a:latin typeface="Corbel" panose="020B0503020204020204" pitchFamily="34" charset="0"/>
              </a:rPr>
              <a:t>Transcripts</a:t>
            </a:r>
            <a:endParaRPr sz="1600" dirty="0">
              <a:latin typeface="Corbel" panose="020B0503020204020204" pitchFamily="34" charset="0"/>
            </a:endParaRPr>
          </a:p>
          <a:p>
            <a:pPr marL="882650" lvl="1">
              <a:lnSpc>
                <a:spcPct val="150000"/>
              </a:lnSpc>
              <a:spcBef>
                <a:spcPts val="0"/>
              </a:spcBef>
              <a:buSzPts val="1400"/>
              <a:buFont typeface="Courier New" panose="02070309020205020404" pitchFamily="49" charset="0"/>
              <a:buChar char="o"/>
            </a:pPr>
            <a:r>
              <a:rPr lang="en" sz="1600" dirty="0">
                <a:latin typeface="Corbel" panose="020B0503020204020204" pitchFamily="34" charset="0"/>
              </a:rPr>
              <a:t>Genetics</a:t>
            </a:r>
            <a:endParaRPr sz="1600" dirty="0">
              <a:latin typeface="Corbel" panose="020B0503020204020204" pitchFamily="34" charset="0"/>
            </a:endParaRPr>
          </a:p>
          <a:p>
            <a:pPr marL="882650" lvl="1">
              <a:lnSpc>
                <a:spcPct val="150000"/>
              </a:lnSpc>
              <a:spcBef>
                <a:spcPts val="0"/>
              </a:spcBef>
              <a:buSzPts val="1400"/>
              <a:buFont typeface="Courier New" panose="02070309020205020404" pitchFamily="49" charset="0"/>
              <a:buChar char="o"/>
            </a:pPr>
            <a:r>
              <a:rPr lang="en" sz="1600" dirty="0">
                <a:latin typeface="Corbel" panose="020B0503020204020204" pitchFamily="34" charset="0"/>
              </a:rPr>
              <a:t>Biochemistry</a:t>
            </a:r>
            <a:endParaRPr sz="1600" dirty="0">
              <a:latin typeface="Corbel" panose="020B0503020204020204" pitchFamily="34" charset="0"/>
            </a:endParaRPr>
          </a:p>
          <a:p>
            <a:pPr marL="882650" lvl="1">
              <a:lnSpc>
                <a:spcPct val="150000"/>
              </a:lnSpc>
              <a:spcBef>
                <a:spcPts val="0"/>
              </a:spcBef>
              <a:buSzPts val="1400"/>
              <a:buFont typeface="Courier New" panose="02070309020205020404" pitchFamily="49" charset="0"/>
              <a:buChar char="o"/>
            </a:pPr>
            <a:r>
              <a:rPr lang="en" sz="1600" dirty="0">
                <a:latin typeface="Corbel" panose="020B0503020204020204" pitchFamily="34" charset="0"/>
              </a:rPr>
              <a:t>Statistics</a:t>
            </a:r>
            <a:endParaRPr sz="1600" dirty="0">
              <a:latin typeface="Corbel" panose="020B0503020204020204" pitchFamily="34" charset="0"/>
            </a:endParaRPr>
          </a:p>
          <a:p>
            <a:pPr marL="882650" lvl="1">
              <a:lnSpc>
                <a:spcPct val="150000"/>
              </a:lnSpc>
              <a:spcBef>
                <a:spcPts val="0"/>
              </a:spcBef>
              <a:buSzPts val="1400"/>
              <a:buFont typeface="Courier New" panose="02070309020205020404" pitchFamily="49" charset="0"/>
              <a:buChar char="o"/>
            </a:pPr>
            <a:r>
              <a:rPr lang="en" sz="1600" dirty="0">
                <a:latin typeface="Corbel" panose="020B0503020204020204" pitchFamily="34" charset="0"/>
              </a:rPr>
              <a:t>Psychology</a:t>
            </a:r>
            <a:endParaRPr sz="1600" dirty="0">
              <a:latin typeface="Corbel" panose="020B0503020204020204" pitchFamily="34" charset="0"/>
            </a:endParaRPr>
          </a:p>
          <a:p>
            <a:pPr marL="412750" indent="-285750">
              <a:lnSpc>
                <a:spcPct val="150000"/>
              </a:lnSpc>
              <a:spcBef>
                <a:spcPts val="0"/>
              </a:spcBef>
              <a:buSzPts val="1600"/>
            </a:pPr>
            <a:r>
              <a:rPr lang="en" sz="1600" dirty="0">
                <a:latin typeface="Corbel" panose="020B0503020204020204" pitchFamily="34" charset="0"/>
              </a:rPr>
              <a:t>GRE scores</a:t>
            </a:r>
            <a:endParaRPr sz="1600" dirty="0">
              <a:latin typeface="Corbel" panose="020B0503020204020204" pitchFamily="34" charset="0"/>
            </a:endParaRPr>
          </a:p>
          <a:p>
            <a:pPr marL="412750" indent="-285750">
              <a:lnSpc>
                <a:spcPct val="150000"/>
              </a:lnSpc>
              <a:spcBef>
                <a:spcPts val="0"/>
              </a:spcBef>
              <a:buSzPts val="1600"/>
            </a:pPr>
            <a:r>
              <a:rPr lang="en" sz="1600" dirty="0">
                <a:latin typeface="Corbel" panose="020B0503020204020204" pitchFamily="34" charset="0"/>
              </a:rPr>
              <a:t>Curriculum Vitae/Resume</a:t>
            </a:r>
            <a:endParaRPr sz="1600" dirty="0">
              <a:latin typeface="Corbel" panose="020B0503020204020204" pitchFamily="34" charset="0"/>
            </a:endParaRPr>
          </a:p>
        </p:txBody>
      </p:sp>
      <p:sp>
        <p:nvSpPr>
          <p:cNvPr id="278" name="Google Shape;278;p26"/>
          <p:cNvSpPr txBox="1">
            <a:spLocks noGrp="1"/>
          </p:cNvSpPr>
          <p:nvPr>
            <p:ph type="body" idx="4294967295"/>
          </p:nvPr>
        </p:nvSpPr>
        <p:spPr>
          <a:xfrm>
            <a:off x="4386755" y="1079477"/>
            <a:ext cx="4000500" cy="3302000"/>
          </a:xfrm>
          <a:prstGeom prst="rect">
            <a:avLst/>
          </a:prstGeom>
        </p:spPr>
        <p:txBody>
          <a:bodyPr spcFirstLastPara="1" wrap="square" lIns="91425" tIns="91425" rIns="91425" bIns="91425" anchor="t" anchorCtr="0">
            <a:noAutofit/>
          </a:bodyPr>
          <a:lstStyle/>
          <a:p>
            <a:pPr marL="412750" indent="-285750">
              <a:lnSpc>
                <a:spcPct val="150000"/>
              </a:lnSpc>
              <a:spcBef>
                <a:spcPts val="0"/>
              </a:spcBef>
              <a:buClr>
                <a:srgbClr val="66BBB0"/>
              </a:buClr>
              <a:buSzPts val="1600"/>
              <a:buFont typeface="Arial" panose="020B0604020202020204" pitchFamily="34" charset="0"/>
              <a:buChar char="•"/>
            </a:pPr>
            <a:r>
              <a:rPr lang="en" sz="1600" dirty="0">
                <a:solidFill>
                  <a:srgbClr val="58595B"/>
                </a:solidFill>
                <a:latin typeface="Corbel" panose="020B0503020204020204" pitchFamily="34" charset="0"/>
                <a:cs typeface="Arial"/>
              </a:rPr>
              <a:t>Advocacy Experience</a:t>
            </a:r>
            <a:endParaRPr sz="1600" dirty="0">
              <a:solidFill>
                <a:srgbClr val="58595B"/>
              </a:solidFill>
              <a:latin typeface="Corbel" panose="020B0503020204020204" pitchFamily="34" charset="0"/>
              <a:cs typeface="Arial"/>
            </a:endParaRPr>
          </a:p>
          <a:p>
            <a:pPr marL="882650" lvl="1">
              <a:lnSpc>
                <a:spcPct val="150000"/>
              </a:lnSpc>
              <a:spcBef>
                <a:spcPts val="0"/>
              </a:spcBef>
              <a:buClr>
                <a:srgbClr val="DE8B05"/>
              </a:buClr>
              <a:buSzPts val="1400"/>
              <a:buFont typeface="Courier New" panose="02070309020205020404" pitchFamily="49" charset="0"/>
              <a:buChar char="o"/>
            </a:pPr>
            <a:r>
              <a:rPr lang="en" sz="1600" dirty="0">
                <a:solidFill>
                  <a:srgbClr val="58595B"/>
                </a:solidFill>
                <a:latin typeface="Corbel" panose="020B0503020204020204" pitchFamily="34" charset="0"/>
                <a:cs typeface="Arial"/>
              </a:rPr>
              <a:t>Training in interpersonal and communication skills</a:t>
            </a:r>
            <a:endParaRPr sz="1600" dirty="0">
              <a:solidFill>
                <a:srgbClr val="58595B"/>
              </a:solidFill>
              <a:latin typeface="Corbel" panose="020B0503020204020204" pitchFamily="34" charset="0"/>
              <a:cs typeface="Arial"/>
            </a:endParaRPr>
          </a:p>
          <a:p>
            <a:pPr marL="882650" lvl="1">
              <a:lnSpc>
                <a:spcPct val="150000"/>
              </a:lnSpc>
              <a:spcBef>
                <a:spcPts val="0"/>
              </a:spcBef>
              <a:buClr>
                <a:srgbClr val="DE8B05"/>
              </a:buClr>
              <a:buSzPts val="1400"/>
              <a:buFont typeface="Courier New" panose="02070309020205020404" pitchFamily="49" charset="0"/>
              <a:buChar char="o"/>
            </a:pPr>
            <a:r>
              <a:rPr lang="en" sz="1600" dirty="0">
                <a:solidFill>
                  <a:srgbClr val="58595B"/>
                </a:solidFill>
                <a:latin typeface="Corbel" panose="020B0503020204020204" pitchFamily="34" charset="0"/>
                <a:cs typeface="Arial"/>
              </a:rPr>
              <a:t>Work with the public one-on-one</a:t>
            </a:r>
            <a:endParaRPr sz="1600" dirty="0">
              <a:solidFill>
                <a:srgbClr val="58595B"/>
              </a:solidFill>
              <a:latin typeface="Corbel" panose="020B0503020204020204" pitchFamily="34" charset="0"/>
              <a:cs typeface="Arial"/>
            </a:endParaRPr>
          </a:p>
          <a:p>
            <a:pPr marL="412750" indent="-285750">
              <a:lnSpc>
                <a:spcPct val="150000"/>
              </a:lnSpc>
              <a:spcBef>
                <a:spcPts val="0"/>
              </a:spcBef>
              <a:buClr>
                <a:srgbClr val="66BBB0"/>
              </a:buClr>
              <a:buSzPts val="1600"/>
              <a:buFont typeface="Arial" panose="020B0604020202020204" pitchFamily="34" charset="0"/>
              <a:buChar char="•"/>
            </a:pPr>
            <a:r>
              <a:rPr lang="en" sz="1600" dirty="0">
                <a:solidFill>
                  <a:srgbClr val="58595B"/>
                </a:solidFill>
                <a:latin typeface="Corbel" panose="020B0503020204020204" pitchFamily="34" charset="0"/>
                <a:cs typeface="Arial"/>
              </a:rPr>
              <a:t>Exposure to the field</a:t>
            </a:r>
            <a:endParaRPr sz="1600" dirty="0">
              <a:solidFill>
                <a:srgbClr val="58595B"/>
              </a:solidFill>
              <a:latin typeface="Corbel" panose="020B0503020204020204" pitchFamily="34" charset="0"/>
              <a:cs typeface="Arial"/>
            </a:endParaRPr>
          </a:p>
          <a:p>
            <a:pPr marL="882650" lvl="1">
              <a:lnSpc>
                <a:spcPct val="150000"/>
              </a:lnSpc>
              <a:spcBef>
                <a:spcPts val="0"/>
              </a:spcBef>
              <a:buClr>
                <a:srgbClr val="DE8B05"/>
              </a:buClr>
              <a:buSzPts val="1400"/>
              <a:buFont typeface="Courier New" panose="02070309020205020404" pitchFamily="49" charset="0"/>
              <a:buChar char="o"/>
            </a:pPr>
            <a:r>
              <a:rPr lang="en" sz="1600" dirty="0">
                <a:solidFill>
                  <a:srgbClr val="58595B"/>
                </a:solidFill>
                <a:latin typeface="Corbel" panose="020B0503020204020204" pitchFamily="34" charset="0"/>
                <a:cs typeface="Arial"/>
              </a:rPr>
              <a:t>Shadowing</a:t>
            </a:r>
            <a:endParaRPr sz="1600" dirty="0">
              <a:solidFill>
                <a:srgbClr val="58595B"/>
              </a:solidFill>
              <a:latin typeface="Corbel" panose="020B0503020204020204" pitchFamily="34" charset="0"/>
              <a:cs typeface="Arial"/>
            </a:endParaRPr>
          </a:p>
          <a:p>
            <a:pPr marL="882650" lvl="1">
              <a:lnSpc>
                <a:spcPct val="150000"/>
              </a:lnSpc>
              <a:spcBef>
                <a:spcPts val="0"/>
              </a:spcBef>
              <a:buClr>
                <a:srgbClr val="DE8B05"/>
              </a:buClr>
              <a:buSzPts val="1400"/>
              <a:buFont typeface="Courier New" panose="02070309020205020404" pitchFamily="49" charset="0"/>
              <a:buChar char="o"/>
            </a:pPr>
            <a:r>
              <a:rPr lang="en" sz="1600" dirty="0">
                <a:solidFill>
                  <a:srgbClr val="58595B"/>
                </a:solidFill>
                <a:latin typeface="Corbel" panose="020B0503020204020204" pitchFamily="34" charset="0"/>
                <a:cs typeface="Arial"/>
              </a:rPr>
              <a:t>Informational Interviews</a:t>
            </a:r>
            <a:endParaRPr sz="1600" dirty="0">
              <a:solidFill>
                <a:srgbClr val="58595B"/>
              </a:solidFill>
              <a:latin typeface="Corbel" panose="020B0503020204020204" pitchFamily="34" charset="0"/>
              <a:cs typeface="Arial"/>
            </a:endParaRPr>
          </a:p>
          <a:p>
            <a:pPr marL="882650" lvl="1">
              <a:lnSpc>
                <a:spcPct val="150000"/>
              </a:lnSpc>
              <a:spcBef>
                <a:spcPts val="0"/>
              </a:spcBef>
              <a:buClr>
                <a:srgbClr val="DE8B05"/>
              </a:buClr>
              <a:buSzPts val="1400"/>
              <a:buFont typeface="Courier New" panose="02070309020205020404" pitchFamily="49" charset="0"/>
              <a:buChar char="o"/>
            </a:pPr>
            <a:r>
              <a:rPr lang="en" sz="1600" dirty="0">
                <a:solidFill>
                  <a:srgbClr val="58595B"/>
                </a:solidFill>
                <a:latin typeface="Corbel" panose="020B0503020204020204" pitchFamily="34" charset="0"/>
                <a:cs typeface="Arial"/>
              </a:rPr>
              <a:t>Summer Internships/Workshops</a:t>
            </a:r>
            <a:endParaRPr sz="1600" dirty="0">
              <a:solidFill>
                <a:srgbClr val="58595B"/>
              </a:solidFill>
              <a:latin typeface="Corbel" panose="020B0503020204020204" pitchFamily="34" charset="0"/>
              <a:cs typeface="Arial"/>
            </a:endParaRPr>
          </a:p>
          <a:p>
            <a:pPr marL="882650" lvl="1">
              <a:lnSpc>
                <a:spcPct val="150000"/>
              </a:lnSpc>
              <a:spcBef>
                <a:spcPts val="0"/>
              </a:spcBef>
              <a:buClr>
                <a:srgbClr val="DE8B05"/>
              </a:buClr>
              <a:buSzPts val="1400"/>
              <a:buFont typeface="Courier New" panose="02070309020205020404" pitchFamily="49" charset="0"/>
              <a:buChar char="o"/>
            </a:pPr>
            <a:r>
              <a:rPr lang="en" sz="1600" dirty="0">
                <a:solidFill>
                  <a:srgbClr val="58595B"/>
                </a:solidFill>
                <a:latin typeface="Corbel" panose="020B0503020204020204" pitchFamily="34" charset="0"/>
                <a:cs typeface="Arial"/>
              </a:rPr>
              <a:t>Genetic Counseling Assistantship</a:t>
            </a:r>
            <a:endParaRPr sz="1600" dirty="0">
              <a:solidFill>
                <a:srgbClr val="58595B"/>
              </a:solidFill>
              <a:latin typeface="Corbel" panose="020B0503020204020204" pitchFamily="34" charset="0"/>
              <a:cs typeface="Arial"/>
            </a:endParaRPr>
          </a:p>
        </p:txBody>
      </p:sp>
      <p:sp>
        <p:nvSpPr>
          <p:cNvPr id="277" name="Google Shape;277;p26"/>
          <p:cNvSpPr txBox="1"/>
          <p:nvPr/>
        </p:nvSpPr>
        <p:spPr>
          <a:xfrm>
            <a:off x="3285995" y="4709782"/>
            <a:ext cx="3184174"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400" i="1" dirty="0">
                <a:solidFill>
                  <a:schemeClr val="bg1"/>
                </a:solidFill>
                <a:latin typeface="Corbel" panose="020B0503020204020204" pitchFamily="34" charset="0"/>
                <a:ea typeface="Open Sans"/>
                <a:cs typeface="Open Sans"/>
                <a:sym typeface="Open Sans"/>
              </a:rPr>
              <a:t>*Requirements vary by program</a:t>
            </a:r>
            <a:endParaRPr sz="1400" i="1" dirty="0">
              <a:solidFill>
                <a:schemeClr val="bg1"/>
              </a:solidFill>
              <a:latin typeface="Corbel" panose="020B0503020204020204" pitchFamily="34" charset="0"/>
              <a:ea typeface="Open Sans"/>
              <a:cs typeface="Open Sans"/>
              <a:sym typeface="Open Sans"/>
            </a:endParaRPr>
          </a:p>
        </p:txBody>
      </p:sp>
    </p:spTree>
    <p:extLst>
      <p:ext uri="{BB962C8B-B14F-4D97-AF65-F5344CB8AC3E}">
        <p14:creationId xmlns:p14="http://schemas.microsoft.com/office/powerpoint/2010/main" val="252580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7"/>
          <p:cNvSpPr txBox="1">
            <a:spLocks noGrp="1"/>
          </p:cNvSpPr>
          <p:nvPr>
            <p:ph type="title"/>
          </p:nvPr>
        </p:nvSpPr>
        <p:spPr>
          <a:xfrm>
            <a:off x="400444" y="232523"/>
            <a:ext cx="7007902" cy="800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My Journey to Genetic Counseling</a:t>
            </a:r>
            <a:endParaRPr/>
          </a:p>
        </p:txBody>
      </p:sp>
      <p:sp>
        <p:nvSpPr>
          <p:cNvPr id="284" name="Google Shape;284;p27"/>
          <p:cNvSpPr txBox="1">
            <a:spLocks noGrp="1"/>
          </p:cNvSpPr>
          <p:nvPr>
            <p:ph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i="1" dirty="0">
                <a:solidFill>
                  <a:srgbClr val="FF0000"/>
                </a:solidFill>
                <a:latin typeface="Corbel" panose="020B0503020204020204" pitchFamily="34" charset="0"/>
              </a:rPr>
              <a:t>Personalized by presenter to describe their interest in/journey to the field + current role, etc.</a:t>
            </a:r>
            <a:endParaRPr i="1" dirty="0">
              <a:solidFill>
                <a:srgbClr val="FF0000"/>
              </a:solidFill>
              <a:latin typeface="Corbel" panose="020B0503020204020204" pitchFamily="34" charset="0"/>
            </a:endParaRPr>
          </a:p>
        </p:txBody>
      </p:sp>
    </p:spTree>
    <p:extLst>
      <p:ext uri="{BB962C8B-B14F-4D97-AF65-F5344CB8AC3E}">
        <p14:creationId xmlns:p14="http://schemas.microsoft.com/office/powerpoint/2010/main" val="3816634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8"/>
          <p:cNvSpPr txBox="1">
            <a:spLocks noGrp="1"/>
          </p:cNvSpPr>
          <p:nvPr>
            <p:ph type="title"/>
          </p:nvPr>
        </p:nvSpPr>
        <p:spPr>
          <a:xfrm>
            <a:off x="305851" y="243576"/>
            <a:ext cx="7007902" cy="800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Who Are Genetic Counselors?</a:t>
            </a:r>
            <a:endParaRPr dirty="0"/>
          </a:p>
        </p:txBody>
      </p:sp>
      <p:sp>
        <p:nvSpPr>
          <p:cNvPr id="290" name="Google Shape;290;p28"/>
          <p:cNvSpPr txBox="1">
            <a:spLocks noGrp="1"/>
          </p:cNvSpPr>
          <p:nvPr>
            <p:ph idx="1"/>
          </p:nvPr>
        </p:nvSpPr>
        <p:spPr>
          <a:xfrm>
            <a:off x="450800" y="985740"/>
            <a:ext cx="8229600" cy="158601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b="1" dirty="0">
                <a:solidFill>
                  <a:srgbClr val="DE8B05"/>
                </a:solidFill>
                <a:latin typeface="Corbel" panose="020B0503020204020204" pitchFamily="34" charset="0"/>
              </a:rPr>
              <a:t>NSGC 2022 Professional Status Survey</a:t>
            </a:r>
            <a:endParaRPr b="1" dirty="0">
              <a:solidFill>
                <a:srgbClr val="DE8B05"/>
              </a:solidFill>
              <a:latin typeface="Corbel" panose="020B0503020204020204" pitchFamily="34" charset="0"/>
            </a:endParaRPr>
          </a:p>
          <a:p>
            <a:pPr lvl="0" rtl="0">
              <a:spcBef>
                <a:spcPts val="1200"/>
              </a:spcBef>
              <a:spcAft>
                <a:spcPts val="0"/>
              </a:spcAft>
            </a:pPr>
            <a:r>
              <a:rPr lang="en" sz="2000" dirty="0">
                <a:latin typeface="Corbel" panose="020B0503020204020204" pitchFamily="34" charset="0"/>
              </a:rPr>
              <a:t>93% Female</a:t>
            </a:r>
            <a:endParaRPr sz="2000" dirty="0">
              <a:latin typeface="Corbel" panose="020B0503020204020204" pitchFamily="34" charset="0"/>
            </a:endParaRPr>
          </a:p>
          <a:p>
            <a:pPr lvl="0" rtl="0">
              <a:spcBef>
                <a:spcPts val="1200"/>
              </a:spcBef>
              <a:spcAft>
                <a:spcPts val="1200"/>
              </a:spcAft>
            </a:pPr>
            <a:r>
              <a:rPr lang="en" sz="2000" dirty="0">
                <a:latin typeface="Corbel" panose="020B0503020204020204" pitchFamily="34" charset="0"/>
              </a:rPr>
              <a:t>89% White/European</a:t>
            </a:r>
          </a:p>
        </p:txBody>
      </p:sp>
      <p:sp>
        <p:nvSpPr>
          <p:cNvPr id="291" name="Google Shape;291;p28"/>
          <p:cNvSpPr txBox="1"/>
          <p:nvPr/>
        </p:nvSpPr>
        <p:spPr>
          <a:xfrm>
            <a:off x="244648" y="4305205"/>
            <a:ext cx="8899352" cy="33852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i="1" dirty="0">
                <a:latin typeface="Corbel" panose="020B0503020204020204" pitchFamily="34" charset="0"/>
                <a:ea typeface="Open Sans"/>
                <a:cs typeface="Open Sans"/>
                <a:sym typeface="Open Sans"/>
              </a:rPr>
              <a:t>1. E.g. Greenwood, B.N. et al. “Physician-patient racial concordance and disparities in birthing mortality for newborns.” Proc Natl Acad Sci USA. 2020;117(35):21194-21200.</a:t>
            </a:r>
            <a:endParaRPr sz="1000" i="1" dirty="0">
              <a:latin typeface="Corbel" panose="020B0503020204020204" pitchFamily="34" charset="0"/>
              <a:ea typeface="Open Sans"/>
              <a:cs typeface="Open Sans"/>
              <a:sym typeface="Open Sans"/>
            </a:endParaRPr>
          </a:p>
        </p:txBody>
      </p:sp>
      <p:sp>
        <p:nvSpPr>
          <p:cNvPr id="5" name="Google Shape;290;p28">
            <a:extLst>
              <a:ext uri="{FF2B5EF4-FFF2-40B4-BE49-F238E27FC236}">
                <a16:creationId xmlns:a16="http://schemas.microsoft.com/office/drawing/2014/main" id="{A8EBB41E-7093-A2F7-1093-1FB8301DF132}"/>
              </a:ext>
            </a:extLst>
          </p:cNvPr>
          <p:cNvSpPr txBox="1">
            <a:spLocks/>
          </p:cNvSpPr>
          <p:nvPr/>
        </p:nvSpPr>
        <p:spPr>
          <a:xfrm>
            <a:off x="450800" y="2460524"/>
            <a:ext cx="8229600" cy="1123185"/>
          </a:xfrm>
          <a:prstGeom prst="rect">
            <a:avLst/>
          </a:prstGeom>
        </p:spPr>
        <p:txBody>
          <a:bodyPr spcFirstLastPara="1" vert="horz" wrap="square" lIns="91425" tIns="91425" rIns="91425" bIns="91425" rtlCol="0" anchor="t" anchorCtr="0">
            <a:normAutofit/>
          </a:bodyPr>
          <a:lstStyle>
            <a:lvl1pPr marL="342900" indent="-342900" algn="l" defTabSz="457200" rtl="0" eaLnBrk="1" latinLnBrk="0" hangingPunct="1">
              <a:spcBef>
                <a:spcPct val="20000"/>
              </a:spcBef>
              <a:buClr>
                <a:srgbClr val="66BBB0"/>
              </a:buClr>
              <a:buFont typeface="Arial" panose="020B0604020202020204" pitchFamily="34" charset="0"/>
              <a:buChar char="•"/>
              <a:defRPr sz="2400" kern="1200">
                <a:solidFill>
                  <a:srgbClr val="58595B"/>
                </a:solidFill>
                <a:latin typeface="Arial"/>
                <a:ea typeface="+mn-ea"/>
                <a:cs typeface="Arial"/>
              </a:defRPr>
            </a:lvl1pPr>
            <a:lvl2pPr marL="742950" indent="-285750" algn="l" defTabSz="457200" rtl="0" eaLnBrk="1" latinLnBrk="0" hangingPunct="1">
              <a:spcBef>
                <a:spcPct val="20000"/>
              </a:spcBef>
              <a:buClr>
                <a:srgbClr val="DE8B05"/>
              </a:buClr>
              <a:buFont typeface="Arial" panose="020B0604020202020204" pitchFamily="34" charset="0"/>
              <a:buChar char="•"/>
              <a:defRPr sz="2000" kern="1200">
                <a:solidFill>
                  <a:srgbClr val="58595B"/>
                </a:solidFill>
                <a:latin typeface="Arial"/>
                <a:ea typeface="+mn-ea"/>
                <a:cs typeface="Arial"/>
              </a:defRPr>
            </a:lvl2pPr>
            <a:lvl3pPr marL="1143000" indent="-228600" algn="l" defTabSz="457200" rtl="0" eaLnBrk="1" latinLnBrk="0" hangingPunct="1">
              <a:spcBef>
                <a:spcPct val="20000"/>
              </a:spcBef>
              <a:buClr>
                <a:srgbClr val="9A004F"/>
              </a:buClr>
              <a:buFont typeface="Arial" panose="020B0604020202020204" pitchFamily="34" charset="0"/>
              <a:buChar char="•"/>
              <a:defRPr sz="1800" kern="1200">
                <a:solidFill>
                  <a:srgbClr val="58595B"/>
                </a:solidFill>
                <a:latin typeface="Arial"/>
                <a:ea typeface="+mn-ea"/>
                <a:cs typeface="Arial"/>
              </a:defRPr>
            </a:lvl3pPr>
            <a:lvl4pPr marL="1600200" indent="-228600" algn="l" defTabSz="457200" rtl="0" eaLnBrk="1" latinLnBrk="0" hangingPunct="1">
              <a:spcBef>
                <a:spcPct val="20000"/>
              </a:spcBef>
              <a:buClr>
                <a:srgbClr val="757A4D"/>
              </a:buClr>
              <a:buFont typeface="Arial" panose="020B0604020202020204" pitchFamily="34" charset="0"/>
              <a:buChar char="•"/>
              <a:defRPr sz="1600" kern="1200">
                <a:solidFill>
                  <a:srgbClr val="58595B"/>
                </a:solidFill>
                <a:latin typeface="Arial"/>
                <a:ea typeface="+mn-ea"/>
                <a:cs typeface="Arial"/>
              </a:defRPr>
            </a:lvl4pPr>
            <a:lvl5pPr marL="2057400" indent="-228600" algn="l" defTabSz="457200" rtl="0" eaLnBrk="1" latinLnBrk="0" hangingPunct="1">
              <a:spcBef>
                <a:spcPct val="20000"/>
              </a:spcBef>
              <a:buClr>
                <a:srgbClr val="0066CC"/>
              </a:buClr>
              <a:buFont typeface="Arial" panose="020B0604020202020204" pitchFamily="34" charset="0"/>
              <a:buChar char="•"/>
              <a:defRPr sz="1600" kern="1200">
                <a:solidFill>
                  <a:srgbClr val="58595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5000"/>
              </a:lnSpc>
              <a:spcBef>
                <a:spcPts val="0"/>
              </a:spcBef>
              <a:spcAft>
                <a:spcPts val="1200"/>
              </a:spcAft>
              <a:buFont typeface="Arial" panose="020B0604020202020204" pitchFamily="34" charset="0"/>
              <a:buNone/>
            </a:pPr>
            <a:r>
              <a:rPr lang="en-US" sz="2000" dirty="0">
                <a:latin typeface="Corbel" panose="020B0503020204020204" pitchFamily="34" charset="0"/>
                <a:ea typeface="Open Sans"/>
                <a:cs typeface="Open Sans"/>
                <a:sym typeface="Open Sans"/>
              </a:rPr>
              <a:t>Studies show that racial/ethnic concordance between healthcare providers and patients leads to better patient outcomes</a:t>
            </a:r>
            <a:r>
              <a:rPr lang="en-US" sz="2000" baseline="30000" dirty="0">
                <a:latin typeface="Corbel" panose="020B0503020204020204" pitchFamily="34" charset="0"/>
                <a:ea typeface="Open Sans"/>
                <a:cs typeface="Open Sans"/>
                <a:sym typeface="Open Sans"/>
              </a:rPr>
              <a:t>1</a:t>
            </a:r>
          </a:p>
        </p:txBody>
      </p:sp>
      <p:sp>
        <p:nvSpPr>
          <p:cNvPr id="6" name="Google Shape;290;p28">
            <a:extLst>
              <a:ext uri="{FF2B5EF4-FFF2-40B4-BE49-F238E27FC236}">
                <a16:creationId xmlns:a16="http://schemas.microsoft.com/office/drawing/2014/main" id="{75303866-74E9-0371-3FA1-29E39325A499}"/>
              </a:ext>
            </a:extLst>
          </p:cNvPr>
          <p:cNvSpPr txBox="1">
            <a:spLocks/>
          </p:cNvSpPr>
          <p:nvPr/>
        </p:nvSpPr>
        <p:spPr>
          <a:xfrm>
            <a:off x="450800" y="3324157"/>
            <a:ext cx="8229600" cy="850941"/>
          </a:xfrm>
          <a:prstGeom prst="rect">
            <a:avLst/>
          </a:prstGeom>
        </p:spPr>
        <p:txBody>
          <a:bodyPr spcFirstLastPara="1" vert="horz" wrap="square" lIns="91425" tIns="91425" rIns="91425" bIns="91425" rtlCol="0" anchor="t" anchorCtr="0">
            <a:normAutofit/>
          </a:bodyPr>
          <a:lstStyle>
            <a:lvl1pPr marL="342900" indent="-342900" algn="l" defTabSz="457200" rtl="0" eaLnBrk="1" latinLnBrk="0" hangingPunct="1">
              <a:spcBef>
                <a:spcPct val="20000"/>
              </a:spcBef>
              <a:buClr>
                <a:srgbClr val="66BBB0"/>
              </a:buClr>
              <a:buFont typeface="Arial" panose="020B0604020202020204" pitchFamily="34" charset="0"/>
              <a:buChar char="•"/>
              <a:defRPr sz="2400" kern="1200">
                <a:solidFill>
                  <a:srgbClr val="58595B"/>
                </a:solidFill>
                <a:latin typeface="Arial"/>
                <a:ea typeface="+mn-ea"/>
                <a:cs typeface="Arial"/>
              </a:defRPr>
            </a:lvl1pPr>
            <a:lvl2pPr marL="742950" indent="-285750" algn="l" defTabSz="457200" rtl="0" eaLnBrk="1" latinLnBrk="0" hangingPunct="1">
              <a:spcBef>
                <a:spcPct val="20000"/>
              </a:spcBef>
              <a:buClr>
                <a:srgbClr val="DE8B05"/>
              </a:buClr>
              <a:buFont typeface="Arial" panose="020B0604020202020204" pitchFamily="34" charset="0"/>
              <a:buChar char="•"/>
              <a:defRPr sz="2000" kern="1200">
                <a:solidFill>
                  <a:srgbClr val="58595B"/>
                </a:solidFill>
                <a:latin typeface="Arial"/>
                <a:ea typeface="+mn-ea"/>
                <a:cs typeface="Arial"/>
              </a:defRPr>
            </a:lvl2pPr>
            <a:lvl3pPr marL="1143000" indent="-228600" algn="l" defTabSz="457200" rtl="0" eaLnBrk="1" latinLnBrk="0" hangingPunct="1">
              <a:spcBef>
                <a:spcPct val="20000"/>
              </a:spcBef>
              <a:buClr>
                <a:srgbClr val="9A004F"/>
              </a:buClr>
              <a:buFont typeface="Arial" panose="020B0604020202020204" pitchFamily="34" charset="0"/>
              <a:buChar char="•"/>
              <a:defRPr sz="1800" kern="1200">
                <a:solidFill>
                  <a:srgbClr val="58595B"/>
                </a:solidFill>
                <a:latin typeface="Arial"/>
                <a:ea typeface="+mn-ea"/>
                <a:cs typeface="Arial"/>
              </a:defRPr>
            </a:lvl3pPr>
            <a:lvl4pPr marL="1600200" indent="-228600" algn="l" defTabSz="457200" rtl="0" eaLnBrk="1" latinLnBrk="0" hangingPunct="1">
              <a:spcBef>
                <a:spcPct val="20000"/>
              </a:spcBef>
              <a:buClr>
                <a:srgbClr val="757A4D"/>
              </a:buClr>
              <a:buFont typeface="Arial" panose="020B0604020202020204" pitchFamily="34" charset="0"/>
              <a:buChar char="•"/>
              <a:defRPr sz="1600" kern="1200">
                <a:solidFill>
                  <a:srgbClr val="58595B"/>
                </a:solidFill>
                <a:latin typeface="Arial"/>
                <a:ea typeface="+mn-ea"/>
                <a:cs typeface="Arial"/>
              </a:defRPr>
            </a:lvl4pPr>
            <a:lvl5pPr marL="2057400" indent="-228600" algn="l" defTabSz="457200" rtl="0" eaLnBrk="1" latinLnBrk="0" hangingPunct="1">
              <a:spcBef>
                <a:spcPct val="20000"/>
              </a:spcBef>
              <a:buClr>
                <a:srgbClr val="0066CC"/>
              </a:buClr>
              <a:buFont typeface="Arial" panose="020B0604020202020204" pitchFamily="34" charset="0"/>
              <a:buChar char="•"/>
              <a:defRPr sz="1600" kern="1200">
                <a:solidFill>
                  <a:srgbClr val="58595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5000"/>
              </a:lnSpc>
              <a:spcAft>
                <a:spcPts val="1200"/>
              </a:spcAft>
              <a:buFont typeface="Arial" panose="020B0604020202020204" pitchFamily="34" charset="0"/>
              <a:buNone/>
            </a:pPr>
            <a:r>
              <a:rPr lang="en-US" sz="2000" b="1" dirty="0">
                <a:latin typeface="Corbel" panose="020B0503020204020204" pitchFamily="34" charset="0"/>
                <a:sym typeface="Open Sans"/>
              </a:rPr>
              <a:t>Diversity of all kinds is sorely needed!</a:t>
            </a:r>
          </a:p>
        </p:txBody>
      </p:sp>
    </p:spTree>
    <p:extLst>
      <p:ext uri="{BB962C8B-B14F-4D97-AF65-F5344CB8AC3E}">
        <p14:creationId xmlns:p14="http://schemas.microsoft.com/office/powerpoint/2010/main" val="115482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uiExpand="1"/>
      <p:bldP spid="291"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9"/>
          <p:cNvSpPr txBox="1">
            <a:spLocks noGrp="1"/>
          </p:cNvSpPr>
          <p:nvPr>
            <p:ph type="title"/>
          </p:nvPr>
        </p:nvSpPr>
        <p:spPr>
          <a:xfrm>
            <a:off x="220607" y="131190"/>
            <a:ext cx="7007902" cy="800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Ethnic/Racial Trends in the Profession</a:t>
            </a:r>
            <a:endParaRPr dirty="0"/>
          </a:p>
        </p:txBody>
      </p:sp>
      <p:sp>
        <p:nvSpPr>
          <p:cNvPr id="300" name="Google Shape;300;p29"/>
          <p:cNvSpPr txBox="1">
            <a:spLocks noGrp="1"/>
          </p:cNvSpPr>
          <p:nvPr>
            <p:ph idx="1"/>
          </p:nvPr>
        </p:nvSpPr>
        <p:spPr>
          <a:xfrm>
            <a:off x="303734" y="1085918"/>
            <a:ext cx="3897390" cy="3394472"/>
          </a:xfrm>
          <a:prstGeom prst="rect">
            <a:avLst/>
          </a:prstGeom>
        </p:spPr>
        <p:txBody>
          <a:bodyPr spcFirstLastPara="1" wrap="square" lIns="91425" tIns="91425" rIns="91425" bIns="91425" anchor="ctr" anchorCtr="0">
            <a:normAutofit/>
          </a:bodyPr>
          <a:lstStyle/>
          <a:p>
            <a:pPr marL="0" lvl="0" indent="0" rtl="0">
              <a:spcBef>
                <a:spcPts val="0"/>
              </a:spcBef>
              <a:spcAft>
                <a:spcPts val="1200"/>
              </a:spcAft>
              <a:buNone/>
            </a:pPr>
            <a:r>
              <a:rPr lang="en" sz="2000" dirty="0">
                <a:latin typeface="Corbel" panose="020B0503020204020204" pitchFamily="34" charset="0"/>
                <a:ea typeface="Open Sans"/>
                <a:cs typeface="Open Sans"/>
              </a:rPr>
              <a:t>NSGC Professional Status Survey data shows a slow trend of increasing diversity within the profession over the last ~30 years, with variation between groups.</a:t>
            </a:r>
            <a:endParaRPr sz="2000" dirty="0">
              <a:latin typeface="Corbel" panose="020B0503020204020204" pitchFamily="34" charset="0"/>
              <a:ea typeface="Open Sans"/>
              <a:cs typeface="Open Sans"/>
            </a:endParaRPr>
          </a:p>
        </p:txBody>
      </p:sp>
      <p:pic>
        <p:nvPicPr>
          <p:cNvPr id="299" name="Google Shape;299;p29"/>
          <p:cNvPicPr preferRelativeResize="0"/>
          <p:nvPr/>
        </p:nvPicPr>
        <p:blipFill>
          <a:blip r:embed="rId3">
            <a:alphaModFix/>
          </a:blip>
          <a:stretch>
            <a:fillRect/>
          </a:stretch>
        </p:blipFill>
        <p:spPr>
          <a:xfrm>
            <a:off x="4636962" y="1345695"/>
            <a:ext cx="4001880" cy="3029516"/>
          </a:xfrm>
          <a:prstGeom prst="rect">
            <a:avLst/>
          </a:prstGeom>
          <a:noFill/>
          <a:ln>
            <a:noFill/>
          </a:ln>
        </p:spPr>
      </p:pic>
    </p:spTree>
    <p:extLst>
      <p:ext uri="{BB962C8B-B14F-4D97-AF65-F5344CB8AC3E}">
        <p14:creationId xmlns:p14="http://schemas.microsoft.com/office/powerpoint/2010/main" val="1432254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0"/>
          <p:cNvSpPr txBox="1">
            <a:spLocks noGrp="1"/>
          </p:cNvSpPr>
          <p:nvPr>
            <p:ph type="title"/>
          </p:nvPr>
        </p:nvSpPr>
        <p:spPr>
          <a:xfrm>
            <a:off x="354890" y="89818"/>
            <a:ext cx="7007902" cy="800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2022 GC Match Data</a:t>
            </a:r>
            <a:endParaRPr dirty="0"/>
          </a:p>
        </p:txBody>
      </p:sp>
      <p:sp>
        <p:nvSpPr>
          <p:cNvPr id="307" name="Google Shape;307;p30"/>
          <p:cNvSpPr txBox="1">
            <a:spLocks noGrp="1"/>
          </p:cNvSpPr>
          <p:nvPr>
            <p:ph idx="1"/>
          </p:nvPr>
        </p:nvSpPr>
        <p:spPr>
          <a:xfrm>
            <a:off x="201423" y="1001925"/>
            <a:ext cx="4127589" cy="3394472"/>
          </a:xfrm>
          <a:prstGeom prst="rect">
            <a:avLst/>
          </a:prstGeom>
        </p:spPr>
        <p:txBody>
          <a:bodyPr spcFirstLastPara="1" wrap="square" lIns="91425" tIns="91425" rIns="91425" bIns="91425" anchor="ctr" anchorCtr="0">
            <a:normAutofit/>
          </a:bodyPr>
          <a:lstStyle/>
          <a:p>
            <a:pPr marL="0" lvl="0" indent="0" rtl="0">
              <a:spcBef>
                <a:spcPts val="0"/>
              </a:spcBef>
              <a:spcAft>
                <a:spcPts val="1200"/>
              </a:spcAft>
              <a:buNone/>
            </a:pPr>
            <a:r>
              <a:rPr lang="en" sz="2000" dirty="0">
                <a:latin typeface="Corbel" panose="020B0503020204020204" pitchFamily="34" charset="0"/>
                <a:ea typeface="Open Sans"/>
                <a:cs typeface="Open Sans"/>
              </a:rPr>
              <a:t>Genetic counseling applicant match data shows a more consistent trend of increasing diversity in recent years.</a:t>
            </a:r>
            <a:endParaRPr b="1" dirty="0"/>
          </a:p>
        </p:txBody>
      </p:sp>
      <p:pic>
        <p:nvPicPr>
          <p:cNvPr id="306" name="Google Shape;306;p30"/>
          <p:cNvPicPr preferRelativeResize="0"/>
          <p:nvPr/>
        </p:nvPicPr>
        <p:blipFill>
          <a:blip r:embed="rId3">
            <a:alphaModFix/>
          </a:blip>
          <a:stretch>
            <a:fillRect/>
          </a:stretch>
        </p:blipFill>
        <p:spPr>
          <a:xfrm>
            <a:off x="4329012" y="1001925"/>
            <a:ext cx="4458539" cy="3513144"/>
          </a:xfrm>
          <a:prstGeom prst="rect">
            <a:avLst/>
          </a:prstGeom>
          <a:noFill/>
          <a:ln>
            <a:noFill/>
          </a:ln>
        </p:spPr>
      </p:pic>
    </p:spTree>
    <p:extLst>
      <p:ext uri="{BB962C8B-B14F-4D97-AF65-F5344CB8AC3E}">
        <p14:creationId xmlns:p14="http://schemas.microsoft.com/office/powerpoint/2010/main" val="1226991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1"/>
          <p:cNvSpPr txBox="1">
            <a:spLocks noGrp="1"/>
          </p:cNvSpPr>
          <p:nvPr>
            <p:ph type="title"/>
          </p:nvPr>
        </p:nvSpPr>
        <p:spPr>
          <a:xfrm>
            <a:off x="170267" y="65783"/>
            <a:ext cx="7250691" cy="800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Corbel" panose="020B0503020204020204" pitchFamily="34" charset="0"/>
              </a:rPr>
              <a:t>Networks Dedicated to Diversity and Equity</a:t>
            </a:r>
            <a:endParaRPr dirty="0">
              <a:latin typeface="Corbel" panose="020B0503020204020204" pitchFamily="34" charset="0"/>
            </a:endParaRPr>
          </a:p>
        </p:txBody>
      </p:sp>
      <p:pic>
        <p:nvPicPr>
          <p:cNvPr id="313" name="Google Shape;313;p31"/>
          <p:cNvPicPr preferRelativeResize="0"/>
          <p:nvPr/>
        </p:nvPicPr>
        <p:blipFill>
          <a:blip r:embed="rId3">
            <a:alphaModFix/>
          </a:blip>
          <a:stretch>
            <a:fillRect/>
          </a:stretch>
        </p:blipFill>
        <p:spPr>
          <a:xfrm>
            <a:off x="199994" y="726417"/>
            <a:ext cx="1027912" cy="1077159"/>
          </a:xfrm>
          <a:prstGeom prst="rect">
            <a:avLst/>
          </a:prstGeom>
          <a:noFill/>
          <a:ln>
            <a:noFill/>
          </a:ln>
        </p:spPr>
      </p:pic>
      <p:pic>
        <p:nvPicPr>
          <p:cNvPr id="314" name="Google Shape;314;p31"/>
          <p:cNvPicPr preferRelativeResize="0"/>
          <p:nvPr/>
        </p:nvPicPr>
        <p:blipFill>
          <a:blip r:embed="rId4">
            <a:alphaModFix/>
          </a:blip>
          <a:stretch>
            <a:fillRect/>
          </a:stretch>
        </p:blipFill>
        <p:spPr>
          <a:xfrm>
            <a:off x="88286" y="1989397"/>
            <a:ext cx="1996372" cy="732750"/>
          </a:xfrm>
          <a:prstGeom prst="rect">
            <a:avLst/>
          </a:prstGeom>
          <a:noFill/>
          <a:ln>
            <a:noFill/>
          </a:ln>
        </p:spPr>
      </p:pic>
      <p:sp>
        <p:nvSpPr>
          <p:cNvPr id="315" name="Google Shape;315;p31"/>
          <p:cNvSpPr txBox="1"/>
          <p:nvPr/>
        </p:nvSpPr>
        <p:spPr>
          <a:xfrm>
            <a:off x="2245008" y="1871039"/>
            <a:ext cx="6741336" cy="96946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dirty="0">
                <a:latin typeface="Corbel" panose="020B0503020204020204" pitchFamily="34" charset="0"/>
                <a:ea typeface="Open Sans"/>
                <a:cs typeface="Open Sans"/>
                <a:sym typeface="Open Sans"/>
              </a:rPr>
              <a:t>The GC Trainee Platform for Racial Justice (GCRJ) fosters a community of genetic counseling trainees that is grounded in becoming actively anti- racist.</a:t>
            </a:r>
            <a:endParaRPr sz="1700" dirty="0">
              <a:latin typeface="Corbel" panose="020B0503020204020204" pitchFamily="34" charset="0"/>
              <a:ea typeface="Open Sans"/>
              <a:cs typeface="Open Sans"/>
              <a:sym typeface="Open Sans"/>
            </a:endParaRPr>
          </a:p>
        </p:txBody>
      </p:sp>
      <p:sp>
        <p:nvSpPr>
          <p:cNvPr id="316" name="Google Shape;316;p31"/>
          <p:cNvSpPr txBox="1"/>
          <p:nvPr/>
        </p:nvSpPr>
        <p:spPr>
          <a:xfrm>
            <a:off x="1329448" y="881515"/>
            <a:ext cx="7095644"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latin typeface="Corbel" panose="020B0503020204020204" pitchFamily="34" charset="0"/>
                <a:ea typeface="Open Sans"/>
                <a:cs typeface="Open Sans"/>
                <a:sym typeface="Open Sans"/>
              </a:rPr>
              <a:t>The Minority Genetic Professional Network increases minorities access to genetic services by increasing the ethnic diversity of genetic providers. </a:t>
            </a:r>
            <a:endParaRPr sz="1800" dirty="0">
              <a:latin typeface="Corbel" panose="020B0503020204020204" pitchFamily="34" charset="0"/>
              <a:ea typeface="Open Sans"/>
              <a:cs typeface="Open Sans"/>
              <a:sym typeface="Open Sans"/>
            </a:endParaRPr>
          </a:p>
        </p:txBody>
      </p:sp>
      <p:pic>
        <p:nvPicPr>
          <p:cNvPr id="8" name="Google Shape;322;p32"/>
          <p:cNvPicPr preferRelativeResize="0"/>
          <p:nvPr/>
        </p:nvPicPr>
        <p:blipFill>
          <a:blip r:embed="rId5">
            <a:alphaModFix/>
          </a:blip>
          <a:stretch>
            <a:fillRect/>
          </a:stretch>
        </p:blipFill>
        <p:spPr>
          <a:xfrm>
            <a:off x="199994" y="2968659"/>
            <a:ext cx="1727398" cy="574620"/>
          </a:xfrm>
          <a:prstGeom prst="rect">
            <a:avLst/>
          </a:prstGeom>
          <a:noFill/>
          <a:ln>
            <a:noFill/>
          </a:ln>
        </p:spPr>
      </p:pic>
      <p:sp>
        <p:nvSpPr>
          <p:cNvPr id="3" name="Rectangle 2"/>
          <p:cNvSpPr/>
          <p:nvPr/>
        </p:nvSpPr>
        <p:spPr>
          <a:xfrm>
            <a:off x="2017984" y="2892589"/>
            <a:ext cx="7195383" cy="615553"/>
          </a:xfrm>
          <a:prstGeom prst="rect">
            <a:avLst/>
          </a:prstGeom>
        </p:spPr>
        <p:txBody>
          <a:bodyPr wrap="square">
            <a:spAutoFit/>
          </a:bodyPr>
          <a:lstStyle/>
          <a:p>
            <a:pPr lvl="0"/>
            <a:r>
              <a:rPr lang="en-US" sz="1700" dirty="0">
                <a:latin typeface="Corbel" panose="020B0503020204020204" pitchFamily="34" charset="0"/>
                <a:ea typeface="Open Sans"/>
                <a:cs typeface="Open Sans"/>
                <a:sym typeface="Open Sans"/>
              </a:rPr>
              <a:t>GOLDEN seeks to inform Black students about the career of genetic counseling and support prospective Black genetic counselors.</a:t>
            </a:r>
          </a:p>
        </p:txBody>
      </p:sp>
      <p:pic>
        <p:nvPicPr>
          <p:cNvPr id="10" name="Google Shape;324;p32"/>
          <p:cNvPicPr preferRelativeResize="0"/>
          <p:nvPr/>
        </p:nvPicPr>
        <p:blipFill>
          <a:blip r:embed="rId6">
            <a:alphaModFix/>
          </a:blip>
          <a:stretch>
            <a:fillRect/>
          </a:stretch>
        </p:blipFill>
        <p:spPr>
          <a:xfrm>
            <a:off x="88286" y="3863716"/>
            <a:ext cx="2963917" cy="638765"/>
          </a:xfrm>
          <a:prstGeom prst="rect">
            <a:avLst/>
          </a:prstGeom>
          <a:noFill/>
          <a:ln>
            <a:noFill/>
          </a:ln>
        </p:spPr>
      </p:pic>
      <p:sp>
        <p:nvSpPr>
          <p:cNvPr id="4" name="Rectangle 3"/>
          <p:cNvSpPr/>
          <p:nvPr/>
        </p:nvSpPr>
        <p:spPr>
          <a:xfrm>
            <a:off x="3209857" y="3651538"/>
            <a:ext cx="5883693" cy="923330"/>
          </a:xfrm>
          <a:prstGeom prst="rect">
            <a:avLst/>
          </a:prstGeom>
        </p:spPr>
        <p:txBody>
          <a:bodyPr wrap="square">
            <a:spAutoFit/>
          </a:bodyPr>
          <a:lstStyle/>
          <a:p>
            <a:r>
              <a:rPr lang="en" dirty="0">
                <a:latin typeface="Corbel" panose="020B0503020204020204" pitchFamily="34" charset="0"/>
                <a:ea typeface="Open Sans"/>
                <a:cs typeface="Open Sans"/>
                <a:sym typeface="Open Sans"/>
              </a:rPr>
              <a:t>A community of genetic professionals driven to expand awareness and access to genetic counseling services and improve the quality of life of Latin Americans</a:t>
            </a:r>
            <a:endParaRPr lang="en-US" dirty="0">
              <a:latin typeface="Corbel" panose="020B0503020204020204" pitchFamily="34" charset="0"/>
              <a:ea typeface="Open Sans"/>
              <a:cs typeface="Open Sans"/>
            </a:endParaRPr>
          </a:p>
        </p:txBody>
      </p:sp>
    </p:spTree>
    <p:extLst>
      <p:ext uri="{BB962C8B-B14F-4D97-AF65-F5344CB8AC3E}">
        <p14:creationId xmlns:p14="http://schemas.microsoft.com/office/powerpoint/2010/main" val="344790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437777" y="314887"/>
            <a:ext cx="7007902" cy="800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Fun Facts</a:t>
            </a:r>
            <a:endParaRPr dirty="0"/>
          </a:p>
        </p:txBody>
      </p:sp>
      <p:sp>
        <p:nvSpPr>
          <p:cNvPr id="73" name="Google Shape;73;p14"/>
          <p:cNvSpPr txBox="1">
            <a:spLocks noGrp="1"/>
          </p:cNvSpPr>
          <p:nvPr>
            <p:ph idx="1"/>
          </p:nvPr>
        </p:nvSpPr>
        <p:spPr>
          <a:xfrm>
            <a:off x="457200" y="942837"/>
            <a:ext cx="8229600" cy="3394472"/>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000" dirty="0">
                <a:latin typeface="Corbel" panose="020B0503020204020204" pitchFamily="34" charset="0"/>
              </a:rPr>
              <a:t>How much DNA do you share with…</a:t>
            </a:r>
            <a:endParaRPr sz="2000" dirty="0">
              <a:latin typeface="Corbel" panose="020B0503020204020204" pitchFamily="34" charset="0"/>
            </a:endParaRPr>
          </a:p>
        </p:txBody>
      </p:sp>
      <p:pic>
        <p:nvPicPr>
          <p:cNvPr id="74" name="Google Shape;74;p14"/>
          <p:cNvPicPr preferRelativeResize="0"/>
          <p:nvPr/>
        </p:nvPicPr>
        <p:blipFill rotWithShape="1">
          <a:blip r:embed="rId3">
            <a:alphaModFix/>
          </a:blip>
          <a:srcRect t="10797" b="10789"/>
          <a:stretch/>
        </p:blipFill>
        <p:spPr>
          <a:xfrm>
            <a:off x="3051700" y="1807700"/>
            <a:ext cx="2624905" cy="1543749"/>
          </a:xfrm>
          <a:prstGeom prst="rect">
            <a:avLst/>
          </a:prstGeom>
          <a:noFill/>
          <a:ln>
            <a:noFill/>
          </a:ln>
        </p:spPr>
      </p:pic>
      <p:pic>
        <p:nvPicPr>
          <p:cNvPr id="75" name="Google Shape;75;p14"/>
          <p:cNvPicPr preferRelativeResize="0"/>
          <p:nvPr/>
        </p:nvPicPr>
        <p:blipFill>
          <a:blip r:embed="rId4">
            <a:alphaModFix/>
          </a:blip>
          <a:stretch>
            <a:fillRect/>
          </a:stretch>
        </p:blipFill>
        <p:spPr>
          <a:xfrm>
            <a:off x="6057600" y="1654575"/>
            <a:ext cx="2949400" cy="1659033"/>
          </a:xfrm>
          <a:prstGeom prst="rect">
            <a:avLst/>
          </a:prstGeom>
          <a:noFill/>
          <a:ln>
            <a:noFill/>
          </a:ln>
        </p:spPr>
      </p:pic>
      <p:sp>
        <p:nvSpPr>
          <p:cNvPr id="76" name="Google Shape;76;p14"/>
          <p:cNvSpPr txBox="1"/>
          <p:nvPr/>
        </p:nvSpPr>
        <p:spPr>
          <a:xfrm>
            <a:off x="584350" y="3313608"/>
            <a:ext cx="1695900"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dirty="0">
                <a:solidFill>
                  <a:srgbClr val="66BBB0"/>
                </a:solidFill>
                <a:latin typeface="Corbel" panose="020B0503020204020204" pitchFamily="34" charset="0"/>
                <a:ea typeface="Open Sans"/>
                <a:cs typeface="Open Sans"/>
                <a:sym typeface="Open Sans"/>
              </a:rPr>
              <a:t>Best Friend?</a:t>
            </a:r>
            <a:endParaRPr sz="2000" b="1" dirty="0">
              <a:solidFill>
                <a:srgbClr val="66BBB0"/>
              </a:solidFill>
              <a:latin typeface="Corbel" panose="020B0503020204020204" pitchFamily="34" charset="0"/>
              <a:ea typeface="Open Sans"/>
              <a:cs typeface="Open Sans"/>
              <a:sym typeface="Open Sans"/>
            </a:endParaRPr>
          </a:p>
        </p:txBody>
      </p:sp>
      <p:sp>
        <p:nvSpPr>
          <p:cNvPr id="77" name="Google Shape;77;p14"/>
          <p:cNvSpPr txBox="1"/>
          <p:nvPr/>
        </p:nvSpPr>
        <p:spPr>
          <a:xfrm>
            <a:off x="3516200" y="3351450"/>
            <a:ext cx="1695900"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dirty="0">
                <a:solidFill>
                  <a:srgbClr val="66BBB0"/>
                </a:solidFill>
                <a:latin typeface="Corbel" panose="020B0503020204020204" pitchFamily="34" charset="0"/>
                <a:ea typeface="Open Sans"/>
                <a:cs typeface="Open Sans"/>
                <a:sym typeface="Open Sans"/>
              </a:rPr>
              <a:t>Banana?</a:t>
            </a:r>
            <a:endParaRPr sz="2000" b="1" dirty="0">
              <a:solidFill>
                <a:srgbClr val="66BBB0"/>
              </a:solidFill>
              <a:latin typeface="Corbel" panose="020B0503020204020204" pitchFamily="34" charset="0"/>
              <a:ea typeface="Open Sans"/>
              <a:cs typeface="Open Sans"/>
              <a:sym typeface="Open Sans"/>
            </a:endParaRPr>
          </a:p>
        </p:txBody>
      </p:sp>
      <p:sp>
        <p:nvSpPr>
          <p:cNvPr id="78" name="Google Shape;78;p14"/>
          <p:cNvSpPr txBox="1"/>
          <p:nvPr/>
        </p:nvSpPr>
        <p:spPr>
          <a:xfrm>
            <a:off x="6684350" y="3351450"/>
            <a:ext cx="1695900" cy="492412"/>
          </a:xfrm>
          <a:prstGeom prst="rect">
            <a:avLst/>
          </a:prstGeom>
          <a:noFill/>
          <a:ln>
            <a:noFill/>
          </a:ln>
        </p:spPr>
        <p:txBody>
          <a:bodyPr spcFirstLastPara="1" wrap="square" lIns="91425" tIns="91425" rIns="91425" bIns="91425" anchor="t" anchorCtr="0">
            <a:spAutoFit/>
          </a:bodyPr>
          <a:lstStyle/>
          <a:p>
            <a:pPr algn="ctr"/>
            <a:r>
              <a:rPr lang="en" sz="2000" b="1" dirty="0">
                <a:solidFill>
                  <a:srgbClr val="66BBB0"/>
                </a:solidFill>
                <a:latin typeface="Corbel" panose="020B0503020204020204" pitchFamily="34" charset="0"/>
                <a:ea typeface="Open Sans"/>
                <a:cs typeface="Open Sans"/>
                <a:sym typeface="Open Sans"/>
              </a:rPr>
              <a:t>E. coli?</a:t>
            </a:r>
            <a:endParaRPr sz="2000" b="1" dirty="0">
              <a:solidFill>
                <a:srgbClr val="66BBB0"/>
              </a:solidFill>
              <a:latin typeface="Corbel" panose="020B0503020204020204" pitchFamily="34" charset="0"/>
              <a:ea typeface="Open Sans"/>
              <a:cs typeface="Open Sans"/>
              <a:sym typeface="Open Sans"/>
            </a:endParaRPr>
          </a:p>
        </p:txBody>
      </p:sp>
      <p:sp>
        <p:nvSpPr>
          <p:cNvPr id="79" name="Google Shape;79;p14"/>
          <p:cNvSpPr txBox="1"/>
          <p:nvPr/>
        </p:nvSpPr>
        <p:spPr>
          <a:xfrm>
            <a:off x="796225" y="3607390"/>
            <a:ext cx="1246500"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dirty="0">
                <a:solidFill>
                  <a:schemeClr val="accent1"/>
                </a:solidFill>
                <a:latin typeface="Corbel" panose="020B0503020204020204" pitchFamily="34" charset="0"/>
                <a:ea typeface="Open Sans"/>
                <a:cs typeface="Open Sans"/>
                <a:sym typeface="Open Sans"/>
              </a:rPr>
              <a:t>99.9%</a:t>
            </a:r>
            <a:endParaRPr sz="2000" b="1" dirty="0">
              <a:solidFill>
                <a:schemeClr val="accent1"/>
              </a:solidFill>
              <a:latin typeface="Corbel" panose="020B0503020204020204" pitchFamily="34" charset="0"/>
              <a:ea typeface="Open Sans"/>
              <a:cs typeface="Open Sans"/>
              <a:sym typeface="Open Sans"/>
            </a:endParaRPr>
          </a:p>
        </p:txBody>
      </p:sp>
      <p:sp>
        <p:nvSpPr>
          <p:cNvPr id="80" name="Google Shape;80;p14"/>
          <p:cNvSpPr txBox="1"/>
          <p:nvPr/>
        </p:nvSpPr>
        <p:spPr>
          <a:xfrm>
            <a:off x="3752500" y="3682708"/>
            <a:ext cx="1246500"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dirty="0">
                <a:solidFill>
                  <a:schemeClr val="accent1"/>
                </a:solidFill>
                <a:latin typeface="Corbel" panose="020B0503020204020204" pitchFamily="34" charset="0"/>
                <a:ea typeface="Open Sans"/>
                <a:cs typeface="Open Sans"/>
                <a:sym typeface="Open Sans"/>
              </a:rPr>
              <a:t>40%</a:t>
            </a:r>
            <a:endParaRPr sz="2000" b="1" dirty="0">
              <a:solidFill>
                <a:schemeClr val="accent1"/>
              </a:solidFill>
              <a:latin typeface="Corbel" panose="020B0503020204020204" pitchFamily="34" charset="0"/>
              <a:ea typeface="Open Sans"/>
              <a:cs typeface="Open Sans"/>
              <a:sym typeface="Open Sans"/>
            </a:endParaRPr>
          </a:p>
        </p:txBody>
      </p:sp>
      <p:sp>
        <p:nvSpPr>
          <p:cNvPr id="81" name="Google Shape;81;p14"/>
          <p:cNvSpPr txBox="1"/>
          <p:nvPr/>
        </p:nvSpPr>
        <p:spPr>
          <a:xfrm>
            <a:off x="6935813" y="3695258"/>
            <a:ext cx="1246500"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solidFill>
                  <a:schemeClr val="accent1"/>
                </a:solidFill>
                <a:latin typeface="Corbel" panose="020B0503020204020204" pitchFamily="34" charset="0"/>
                <a:ea typeface="Open Sans"/>
                <a:cs typeface="Open Sans"/>
                <a:sym typeface="Open Sans"/>
              </a:rPr>
              <a:t>7%</a:t>
            </a:r>
            <a:endParaRPr sz="2000" b="1">
              <a:solidFill>
                <a:schemeClr val="accent1"/>
              </a:solidFill>
              <a:latin typeface="Corbel" panose="020B0503020204020204" pitchFamily="34" charset="0"/>
              <a:ea typeface="Open Sans"/>
              <a:cs typeface="Open Sans"/>
              <a:sym typeface="Open Sans"/>
            </a:endParaRPr>
          </a:p>
        </p:txBody>
      </p:sp>
      <p:pic>
        <p:nvPicPr>
          <p:cNvPr id="82" name="Google Shape;82;p14"/>
          <p:cNvPicPr preferRelativeResize="0"/>
          <p:nvPr/>
        </p:nvPicPr>
        <p:blipFill rotWithShape="1">
          <a:blip r:embed="rId5">
            <a:alphaModFix/>
          </a:blip>
          <a:srcRect l="4529" r="-4530"/>
          <a:stretch/>
        </p:blipFill>
        <p:spPr>
          <a:xfrm>
            <a:off x="696175" y="1830021"/>
            <a:ext cx="1695900" cy="1483469"/>
          </a:xfrm>
          <a:prstGeom prst="rect">
            <a:avLst/>
          </a:prstGeom>
          <a:noFill/>
          <a:ln>
            <a:noFill/>
          </a:ln>
        </p:spPr>
      </p:pic>
    </p:spTree>
    <p:extLst>
      <p:ext uri="{BB962C8B-B14F-4D97-AF65-F5344CB8AC3E}">
        <p14:creationId xmlns:p14="http://schemas.microsoft.com/office/powerpoint/2010/main" val="291571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fade">
                                      <p:cBhvr>
                                        <p:cTn id="12" dur="1000"/>
                                        <p:tgtEl>
                                          <p:spTgt spid="82"/>
                                        </p:tgtEl>
                                      </p:cBhvr>
                                    </p:animEffect>
                                  </p:childTnLst>
                                </p:cTn>
                              </p:par>
                              <p:par>
                                <p:cTn id="13" presetID="10" presetClass="entr" presetSubtype="0" fill="hold" nodeType="with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fade">
                                      <p:cBhvr>
                                        <p:cTn id="15" dur="1000"/>
                                        <p:tgtEl>
                                          <p:spTgt spid="7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9"/>
                                        </p:tgtEl>
                                        <p:attrNameLst>
                                          <p:attrName>style.visibility</p:attrName>
                                        </p:attrNameLst>
                                      </p:cBhvr>
                                      <p:to>
                                        <p:strVal val="visible"/>
                                      </p:to>
                                    </p:set>
                                    <p:animEffect transition="in" filter="fade">
                                      <p:cBhvr>
                                        <p:cTn id="20" dur="1000"/>
                                        <p:tgtEl>
                                          <p:spTgt spid="7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fade">
                                      <p:cBhvr>
                                        <p:cTn id="25" dur="1000"/>
                                        <p:tgtEl>
                                          <p:spTgt spid="74"/>
                                        </p:tgtEl>
                                      </p:cBhvr>
                                    </p:animEffect>
                                  </p:childTnLst>
                                </p:cTn>
                              </p:par>
                              <p:par>
                                <p:cTn id="26" presetID="10" presetClass="entr" presetSubtype="0" fill="hold" nodeType="withEffect">
                                  <p:stCondLst>
                                    <p:cond delay="0"/>
                                  </p:stCondLst>
                                  <p:childTnLst>
                                    <p:set>
                                      <p:cBhvr>
                                        <p:cTn id="27" dur="1" fill="hold">
                                          <p:stCondLst>
                                            <p:cond delay="0"/>
                                          </p:stCondLst>
                                        </p:cTn>
                                        <p:tgtEl>
                                          <p:spTgt spid="77"/>
                                        </p:tgtEl>
                                        <p:attrNameLst>
                                          <p:attrName>style.visibility</p:attrName>
                                        </p:attrNameLst>
                                      </p:cBhvr>
                                      <p:to>
                                        <p:strVal val="visible"/>
                                      </p:to>
                                    </p:set>
                                    <p:animEffect transition="in" filter="fade">
                                      <p:cBhvr>
                                        <p:cTn id="28" dur="1000"/>
                                        <p:tgtEl>
                                          <p:spTgt spid="7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0"/>
                                        </p:tgtEl>
                                        <p:attrNameLst>
                                          <p:attrName>style.visibility</p:attrName>
                                        </p:attrNameLst>
                                      </p:cBhvr>
                                      <p:to>
                                        <p:strVal val="visible"/>
                                      </p:to>
                                    </p:set>
                                    <p:animEffect transition="in" filter="fade">
                                      <p:cBhvr>
                                        <p:cTn id="33" dur="1100"/>
                                        <p:tgtEl>
                                          <p:spTgt spid="8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5"/>
                                        </p:tgtEl>
                                        <p:attrNameLst>
                                          <p:attrName>style.visibility</p:attrName>
                                        </p:attrNameLst>
                                      </p:cBhvr>
                                      <p:to>
                                        <p:strVal val="visible"/>
                                      </p:to>
                                    </p:set>
                                    <p:animEffect transition="in" filter="fade">
                                      <p:cBhvr>
                                        <p:cTn id="38" dur="1000"/>
                                        <p:tgtEl>
                                          <p:spTgt spid="75"/>
                                        </p:tgtEl>
                                      </p:cBhvr>
                                    </p:animEffect>
                                  </p:childTnLst>
                                </p:cTn>
                              </p:par>
                              <p:par>
                                <p:cTn id="39" presetID="10" presetClass="entr" presetSubtype="0" fill="hold" nodeType="withEffect">
                                  <p:stCondLst>
                                    <p:cond delay="0"/>
                                  </p:stCondLst>
                                  <p:childTnLst>
                                    <p:set>
                                      <p:cBhvr>
                                        <p:cTn id="40" dur="1" fill="hold">
                                          <p:stCondLst>
                                            <p:cond delay="0"/>
                                          </p:stCondLst>
                                        </p:cTn>
                                        <p:tgtEl>
                                          <p:spTgt spid="78"/>
                                        </p:tgtEl>
                                        <p:attrNameLst>
                                          <p:attrName>style.visibility</p:attrName>
                                        </p:attrNameLst>
                                      </p:cBhvr>
                                      <p:to>
                                        <p:strVal val="visible"/>
                                      </p:to>
                                    </p:set>
                                    <p:animEffect transition="in" filter="fade">
                                      <p:cBhvr>
                                        <p:cTn id="41" dur="1000"/>
                                        <p:tgtEl>
                                          <p:spTgt spid="7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81"/>
                                        </p:tgtEl>
                                        <p:attrNameLst>
                                          <p:attrName>style.visibility</p:attrName>
                                        </p:attrNameLst>
                                      </p:cBhvr>
                                      <p:to>
                                        <p:strVal val="visible"/>
                                      </p:to>
                                    </p:set>
                                    <p:animEffect transition="in" filter="fade">
                                      <p:cBhvr>
                                        <p:cTn id="46"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3"/>
          <p:cNvSpPr txBox="1">
            <a:spLocks noGrp="1"/>
          </p:cNvSpPr>
          <p:nvPr>
            <p:ph type="title"/>
          </p:nvPr>
        </p:nvSpPr>
        <p:spPr>
          <a:xfrm>
            <a:off x="343688" y="25958"/>
            <a:ext cx="7007902" cy="800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Scholarship Programs</a:t>
            </a:r>
            <a:endParaRPr dirty="0"/>
          </a:p>
        </p:txBody>
      </p:sp>
      <p:sp>
        <p:nvSpPr>
          <p:cNvPr id="331" name="Google Shape;331;p33"/>
          <p:cNvSpPr txBox="1">
            <a:spLocks noGrp="1"/>
          </p:cNvSpPr>
          <p:nvPr>
            <p:ph idx="1"/>
          </p:nvPr>
        </p:nvSpPr>
        <p:spPr>
          <a:xfrm>
            <a:off x="2705362" y="1227979"/>
            <a:ext cx="5789098" cy="3627799"/>
          </a:xfrm>
          <a:prstGeom prst="rect">
            <a:avLst/>
          </a:prstGeom>
        </p:spPr>
        <p:txBody>
          <a:bodyPr spcFirstLastPara="1" wrap="square" lIns="91425" tIns="91425" rIns="91425" bIns="91425" anchor="t" anchorCtr="0">
            <a:normAutofit/>
          </a:bodyPr>
          <a:lstStyle/>
          <a:p>
            <a:pPr marL="0" lvl="0" indent="0" rtl="0">
              <a:spcBef>
                <a:spcPts val="0"/>
              </a:spcBef>
              <a:spcAft>
                <a:spcPts val="0"/>
              </a:spcAft>
              <a:buNone/>
            </a:pPr>
            <a:r>
              <a:rPr lang="en" sz="2000" b="1" dirty="0">
                <a:solidFill>
                  <a:srgbClr val="66BBB0"/>
                </a:solidFill>
                <a:latin typeface="Corbel" panose="020B0503020204020204" pitchFamily="34" charset="0"/>
              </a:rPr>
              <a:t>Alliance to Increase Diversity in Genetic Counseling (AID-GC)</a:t>
            </a:r>
            <a:endParaRPr sz="2000" b="1" dirty="0">
              <a:solidFill>
                <a:srgbClr val="66BBB0"/>
              </a:solidFill>
              <a:latin typeface="Corbel" panose="020B0503020204020204" pitchFamily="34" charset="0"/>
            </a:endParaRPr>
          </a:p>
          <a:p>
            <a:pPr marL="465773">
              <a:spcBef>
                <a:spcPts val="1200"/>
              </a:spcBef>
              <a:buSzPct val="100000"/>
            </a:pPr>
            <a:r>
              <a:rPr lang="en" sz="2000" dirty="0">
                <a:latin typeface="Corbel" panose="020B0503020204020204" pitchFamily="34" charset="0"/>
              </a:rPr>
              <a:t>Partnership between WAF and UPenn to increase # of GCs from underrepresented backgrounds</a:t>
            </a:r>
            <a:endParaRPr sz="2000" dirty="0">
              <a:latin typeface="Corbel" panose="020B0503020204020204" pitchFamily="34" charset="0"/>
            </a:endParaRPr>
          </a:p>
          <a:p>
            <a:pPr marL="465773">
              <a:spcBef>
                <a:spcPts val="0"/>
              </a:spcBef>
              <a:buSzPct val="100000"/>
            </a:pPr>
            <a:r>
              <a:rPr lang="en" sz="2000" dirty="0">
                <a:latin typeface="Corbel" panose="020B0503020204020204" pitchFamily="34" charset="0"/>
              </a:rPr>
              <a:t>Participating GC programs: UPenn, Boston Univ., Rutgers, State Univ. of NJ, Sarah Lawrence College, and Univ. of Maryland</a:t>
            </a:r>
            <a:endParaRPr sz="2000" dirty="0">
              <a:latin typeface="Corbel" panose="020B0503020204020204" pitchFamily="34" charset="0"/>
            </a:endParaRPr>
          </a:p>
          <a:p>
            <a:pPr marL="465773">
              <a:spcBef>
                <a:spcPts val="0"/>
              </a:spcBef>
              <a:buSzPct val="100000"/>
            </a:pPr>
            <a:r>
              <a:rPr lang="en" sz="2000" dirty="0">
                <a:latin typeface="Corbel" panose="020B0503020204020204" pitchFamily="34" charset="0"/>
              </a:rPr>
              <a:t>Provides a full tuition scholarship and a stipend to cover living expenses</a:t>
            </a:r>
            <a:endParaRPr sz="2000" dirty="0">
              <a:latin typeface="Corbel" panose="020B0503020204020204" pitchFamily="34" charset="0"/>
            </a:endParaRPr>
          </a:p>
        </p:txBody>
      </p:sp>
      <p:pic>
        <p:nvPicPr>
          <p:cNvPr id="332" name="Google Shape;332;p33"/>
          <p:cNvPicPr preferRelativeResize="0"/>
          <p:nvPr/>
        </p:nvPicPr>
        <p:blipFill>
          <a:blip r:embed="rId3">
            <a:alphaModFix/>
          </a:blip>
          <a:stretch>
            <a:fillRect/>
          </a:stretch>
        </p:blipFill>
        <p:spPr>
          <a:xfrm>
            <a:off x="343688" y="1748793"/>
            <a:ext cx="2341648" cy="1435842"/>
          </a:xfrm>
          <a:prstGeom prst="rect">
            <a:avLst/>
          </a:prstGeom>
          <a:noFill/>
          <a:ln>
            <a:noFill/>
          </a:ln>
        </p:spPr>
      </p:pic>
    </p:spTree>
    <p:extLst>
      <p:ext uri="{BB962C8B-B14F-4D97-AF65-F5344CB8AC3E}">
        <p14:creationId xmlns:p14="http://schemas.microsoft.com/office/powerpoint/2010/main" val="624655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4"/>
          <p:cNvSpPr txBox="1">
            <a:spLocks noGrp="1"/>
          </p:cNvSpPr>
          <p:nvPr>
            <p:ph type="title"/>
          </p:nvPr>
        </p:nvSpPr>
        <p:spPr>
          <a:xfrm>
            <a:off x="406750" y="0"/>
            <a:ext cx="7007902" cy="800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Scholarship Programs</a:t>
            </a:r>
            <a:endParaRPr dirty="0"/>
          </a:p>
        </p:txBody>
      </p:sp>
      <p:sp>
        <p:nvSpPr>
          <p:cNvPr id="338" name="Google Shape;338;p34"/>
          <p:cNvSpPr txBox="1">
            <a:spLocks noGrp="1"/>
          </p:cNvSpPr>
          <p:nvPr>
            <p:ph idx="1"/>
          </p:nvPr>
        </p:nvSpPr>
        <p:spPr>
          <a:xfrm>
            <a:off x="3077428" y="1383031"/>
            <a:ext cx="5804863" cy="3394472"/>
          </a:xfrm>
          <a:prstGeom prst="rect">
            <a:avLst/>
          </a:prstGeom>
        </p:spPr>
        <p:txBody>
          <a:bodyPr spcFirstLastPara="1" wrap="square" lIns="91425" tIns="91425" rIns="91425" bIns="91425" anchor="t" anchorCtr="0">
            <a:normAutofit/>
          </a:bodyPr>
          <a:lstStyle/>
          <a:p>
            <a:pPr marL="0" indent="0">
              <a:spcBef>
                <a:spcPts val="0"/>
              </a:spcBef>
              <a:buNone/>
            </a:pPr>
            <a:r>
              <a:rPr lang="en" sz="2000" b="1" dirty="0">
                <a:solidFill>
                  <a:srgbClr val="66BBB0"/>
                </a:solidFill>
                <a:latin typeface="Corbel" panose="020B0503020204020204" pitchFamily="34" charset="0"/>
              </a:rPr>
              <a:t>Basser Center Scholarship</a:t>
            </a:r>
            <a:endParaRPr sz="2000" b="1" dirty="0">
              <a:solidFill>
                <a:srgbClr val="66BBB0"/>
              </a:solidFill>
              <a:latin typeface="Corbel" panose="020B0503020204020204" pitchFamily="34" charset="0"/>
            </a:endParaRPr>
          </a:p>
          <a:p>
            <a:pPr marL="465773" lvl="0">
              <a:spcBef>
                <a:spcPts val="1200"/>
              </a:spcBef>
              <a:spcAft>
                <a:spcPts val="0"/>
              </a:spcAft>
              <a:buSzPct val="100000"/>
            </a:pPr>
            <a:r>
              <a:rPr lang="en" sz="2000" dirty="0">
                <a:latin typeface="Corbel" panose="020B0503020204020204" pitchFamily="34" charset="0"/>
              </a:rPr>
              <a:t>Funded by the Advisory Board of Penn Medicine’s Basser Center for BRCA</a:t>
            </a:r>
            <a:endParaRPr sz="2000" dirty="0">
              <a:latin typeface="Corbel" panose="020B0503020204020204" pitchFamily="34" charset="0"/>
            </a:endParaRPr>
          </a:p>
          <a:p>
            <a:pPr marL="465773" lvl="0">
              <a:spcBef>
                <a:spcPts val="0"/>
              </a:spcBef>
              <a:spcAft>
                <a:spcPts val="0"/>
              </a:spcAft>
              <a:buSzPct val="100000"/>
            </a:pPr>
            <a:r>
              <a:rPr lang="en" sz="2000" dirty="0">
                <a:latin typeface="Corbel" panose="020B0503020204020204" pitchFamily="34" charset="0"/>
              </a:rPr>
              <a:t>Designated for Black and Latinx individuals pursuing GC at UPenn</a:t>
            </a:r>
            <a:endParaRPr sz="2000" dirty="0">
              <a:latin typeface="Corbel" panose="020B0503020204020204" pitchFamily="34" charset="0"/>
            </a:endParaRPr>
          </a:p>
          <a:p>
            <a:pPr marL="465773" lvl="0">
              <a:spcBef>
                <a:spcPts val="0"/>
              </a:spcBef>
              <a:spcAft>
                <a:spcPts val="0"/>
              </a:spcAft>
              <a:buSzPct val="100000"/>
            </a:pPr>
            <a:r>
              <a:rPr lang="en" sz="2000" dirty="0">
                <a:latin typeface="Corbel" panose="020B0503020204020204" pitchFamily="34" charset="0"/>
              </a:rPr>
              <a:t>Provides a full tuition scholarship</a:t>
            </a:r>
            <a:endParaRPr sz="2000" dirty="0">
              <a:latin typeface="Corbel" panose="020B0503020204020204" pitchFamily="34" charset="0"/>
            </a:endParaRPr>
          </a:p>
        </p:txBody>
      </p:sp>
      <p:pic>
        <p:nvPicPr>
          <p:cNvPr id="339" name="Google Shape;339;p34"/>
          <p:cNvPicPr preferRelativeResize="0"/>
          <p:nvPr/>
        </p:nvPicPr>
        <p:blipFill>
          <a:blip r:embed="rId3">
            <a:alphaModFix/>
          </a:blip>
          <a:stretch>
            <a:fillRect/>
          </a:stretch>
        </p:blipFill>
        <p:spPr>
          <a:xfrm>
            <a:off x="511117" y="1618253"/>
            <a:ext cx="2249100" cy="1731050"/>
          </a:xfrm>
          <a:prstGeom prst="rect">
            <a:avLst/>
          </a:prstGeom>
          <a:noFill/>
          <a:ln>
            <a:noFill/>
          </a:ln>
        </p:spPr>
      </p:pic>
    </p:spTree>
    <p:extLst>
      <p:ext uri="{BB962C8B-B14F-4D97-AF65-F5344CB8AC3E}">
        <p14:creationId xmlns:p14="http://schemas.microsoft.com/office/powerpoint/2010/main" val="1771474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5"/>
          <p:cNvSpPr txBox="1">
            <a:spLocks noGrp="1"/>
          </p:cNvSpPr>
          <p:nvPr>
            <p:ph type="title"/>
          </p:nvPr>
        </p:nvSpPr>
        <p:spPr>
          <a:xfrm>
            <a:off x="324770" y="119011"/>
            <a:ext cx="7007902" cy="800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latin typeface="Corbel" panose="020B0503020204020204" pitchFamily="34" charset="0"/>
              </a:rPr>
              <a:t>Summer Internship Opportunities</a:t>
            </a:r>
            <a:endParaRPr dirty="0">
              <a:latin typeface="Corbel" panose="020B0503020204020204" pitchFamily="34" charset="0"/>
            </a:endParaRPr>
          </a:p>
        </p:txBody>
      </p:sp>
      <p:sp>
        <p:nvSpPr>
          <p:cNvPr id="345" name="Google Shape;345;p35"/>
          <p:cNvSpPr txBox="1">
            <a:spLocks noGrp="1"/>
          </p:cNvSpPr>
          <p:nvPr>
            <p:ph idx="1"/>
          </p:nvPr>
        </p:nvSpPr>
        <p:spPr>
          <a:xfrm>
            <a:off x="3154" y="1119760"/>
            <a:ext cx="2822028" cy="339447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275"/>
              <a:buNone/>
            </a:pPr>
            <a:endParaRPr sz="450" dirty="0">
              <a:latin typeface="Corbel" panose="020B0503020204020204" pitchFamily="34" charset="0"/>
            </a:endParaRPr>
          </a:p>
          <a:p>
            <a:pPr marL="0" lvl="0" indent="0" algn="l" rtl="0">
              <a:spcBef>
                <a:spcPts val="1200"/>
              </a:spcBef>
              <a:spcAft>
                <a:spcPts val="0"/>
              </a:spcAft>
              <a:buSzPts val="275"/>
              <a:buNone/>
            </a:pPr>
            <a:endParaRPr sz="450" dirty="0">
              <a:latin typeface="Corbel" panose="020B0503020204020204" pitchFamily="34" charset="0"/>
            </a:endParaRPr>
          </a:p>
          <a:p>
            <a:pPr marL="0" lvl="0" indent="0" algn="l" rtl="0">
              <a:spcBef>
                <a:spcPts val="1200"/>
              </a:spcBef>
              <a:spcAft>
                <a:spcPts val="0"/>
              </a:spcAft>
              <a:buSzPts val="275"/>
              <a:buNone/>
            </a:pPr>
            <a:endParaRPr sz="450" dirty="0">
              <a:latin typeface="Corbel" panose="020B0503020204020204" pitchFamily="34" charset="0"/>
            </a:endParaRPr>
          </a:p>
          <a:p>
            <a:pPr marL="0" lvl="0" indent="0" algn="l" rtl="0">
              <a:spcBef>
                <a:spcPts val="1200"/>
              </a:spcBef>
              <a:spcAft>
                <a:spcPts val="0"/>
              </a:spcAft>
              <a:buSzPts val="275"/>
              <a:buNone/>
            </a:pPr>
            <a:endParaRPr sz="450" dirty="0">
              <a:latin typeface="Corbel" panose="020B0503020204020204" pitchFamily="34" charset="0"/>
            </a:endParaRPr>
          </a:p>
          <a:p>
            <a:pPr marL="0" lvl="0" indent="0" algn="l" rtl="0">
              <a:spcBef>
                <a:spcPts val="1200"/>
              </a:spcBef>
              <a:spcAft>
                <a:spcPts val="0"/>
              </a:spcAft>
              <a:buSzPts val="275"/>
              <a:buNone/>
            </a:pPr>
            <a:endParaRPr sz="450" dirty="0">
              <a:latin typeface="Corbel" panose="020B0503020204020204" pitchFamily="34" charset="0"/>
            </a:endParaRPr>
          </a:p>
          <a:p>
            <a:pPr marL="0" lvl="0" indent="0" algn="l" rtl="0">
              <a:spcBef>
                <a:spcPts val="1200"/>
              </a:spcBef>
              <a:spcAft>
                <a:spcPts val="0"/>
              </a:spcAft>
              <a:buSzPts val="275"/>
              <a:buNone/>
            </a:pPr>
            <a:endParaRPr sz="450" dirty="0">
              <a:latin typeface="Corbel" panose="020B0503020204020204" pitchFamily="34" charset="0"/>
            </a:endParaRPr>
          </a:p>
          <a:p>
            <a:pPr marL="0" lvl="0" indent="0" algn="l" rtl="0">
              <a:spcBef>
                <a:spcPts val="1200"/>
              </a:spcBef>
              <a:spcAft>
                <a:spcPts val="0"/>
              </a:spcAft>
              <a:buSzPts val="275"/>
              <a:buNone/>
            </a:pPr>
            <a:endParaRPr sz="1350" dirty="0">
              <a:latin typeface="Corbel" panose="020B0503020204020204" pitchFamily="34" charset="0"/>
            </a:endParaRPr>
          </a:p>
          <a:p>
            <a:pPr marL="0" lvl="0" indent="0" algn="ctr" rtl="0">
              <a:spcBef>
                <a:spcPts val="1200"/>
              </a:spcBef>
              <a:spcAft>
                <a:spcPts val="1200"/>
              </a:spcAft>
              <a:buSzPts val="275"/>
              <a:buNone/>
            </a:pPr>
            <a:r>
              <a:rPr lang="en" sz="1400" dirty="0">
                <a:latin typeface="Corbel" panose="020B0503020204020204" pitchFamily="34" charset="0"/>
              </a:rPr>
              <a:t>The Basser Center for BRCA at the Abramson Cancer Center, University of Pennsylvania, has established an eight-week paid ($5000) summer internship program in genetics for four underrepresented minority students.</a:t>
            </a:r>
            <a:endParaRPr sz="1400" dirty="0">
              <a:latin typeface="Corbel" panose="020B0503020204020204" pitchFamily="34" charset="0"/>
            </a:endParaRPr>
          </a:p>
        </p:txBody>
      </p:sp>
      <p:sp>
        <p:nvSpPr>
          <p:cNvPr id="346" name="Google Shape;346;p35"/>
          <p:cNvSpPr txBox="1">
            <a:spLocks noGrp="1"/>
          </p:cNvSpPr>
          <p:nvPr>
            <p:ph type="body" idx="4294967295"/>
          </p:nvPr>
        </p:nvSpPr>
        <p:spPr>
          <a:xfrm>
            <a:off x="2883097" y="1212232"/>
            <a:ext cx="2707722" cy="3302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500" dirty="0">
              <a:solidFill>
                <a:srgbClr val="000000"/>
              </a:solidFill>
              <a:latin typeface="Corbel" panose="020B0503020204020204" pitchFamily="34" charset="0"/>
              <a:ea typeface="Arial"/>
              <a:cs typeface="Arial"/>
              <a:sym typeface="Arial"/>
            </a:endParaRPr>
          </a:p>
          <a:p>
            <a:pPr marL="0" lvl="0" indent="0" algn="l" rtl="0">
              <a:spcBef>
                <a:spcPts val="1200"/>
              </a:spcBef>
              <a:spcAft>
                <a:spcPts val="0"/>
              </a:spcAft>
              <a:buNone/>
            </a:pPr>
            <a:endParaRPr sz="1500" dirty="0">
              <a:solidFill>
                <a:srgbClr val="000000"/>
              </a:solidFill>
              <a:latin typeface="Corbel" panose="020B0503020204020204" pitchFamily="34" charset="0"/>
              <a:ea typeface="Arial"/>
              <a:cs typeface="Arial"/>
              <a:sym typeface="Arial"/>
            </a:endParaRPr>
          </a:p>
          <a:p>
            <a:pPr marL="0" lvl="0" indent="0" algn="l" rtl="0">
              <a:spcBef>
                <a:spcPts val="1200"/>
              </a:spcBef>
              <a:spcAft>
                <a:spcPts val="0"/>
              </a:spcAft>
              <a:buNone/>
            </a:pPr>
            <a:endParaRPr sz="1500" dirty="0">
              <a:solidFill>
                <a:srgbClr val="000000"/>
              </a:solidFill>
              <a:latin typeface="Corbel" panose="020B0503020204020204" pitchFamily="34" charset="0"/>
              <a:ea typeface="Arial"/>
              <a:cs typeface="Arial"/>
              <a:sym typeface="Arial"/>
            </a:endParaRPr>
          </a:p>
          <a:p>
            <a:pPr marL="0" lvl="0" indent="0" algn="l" rtl="0">
              <a:spcBef>
                <a:spcPts val="1200"/>
              </a:spcBef>
              <a:spcAft>
                <a:spcPts val="0"/>
              </a:spcAft>
              <a:buNone/>
            </a:pPr>
            <a:endParaRPr sz="1500" dirty="0">
              <a:solidFill>
                <a:srgbClr val="000000"/>
              </a:solidFill>
              <a:latin typeface="Corbel" panose="020B0503020204020204" pitchFamily="34" charset="0"/>
              <a:ea typeface="Arial"/>
              <a:cs typeface="Arial"/>
              <a:sym typeface="Arial"/>
            </a:endParaRPr>
          </a:p>
          <a:p>
            <a:pPr marL="0" lvl="0" indent="0" algn="ctr" rtl="0">
              <a:spcBef>
                <a:spcPts val="1200"/>
              </a:spcBef>
              <a:spcAft>
                <a:spcPts val="1200"/>
              </a:spcAft>
              <a:buNone/>
            </a:pPr>
            <a:r>
              <a:rPr lang="en" sz="1400" dirty="0">
                <a:solidFill>
                  <a:srgbClr val="58595B"/>
                </a:solidFill>
                <a:latin typeface="Corbel" panose="020B0503020204020204" pitchFamily="34" charset="0"/>
                <a:ea typeface="Arial"/>
                <a:cs typeface="Arial"/>
                <a:sym typeface="Arial"/>
              </a:rPr>
              <a:t>Six-week summer internship designed to promote understanding of the genetic counseling profession, excellent preparation for graduate education in genetic counseling. </a:t>
            </a:r>
            <a:endParaRPr dirty="0">
              <a:solidFill>
                <a:srgbClr val="58595B"/>
              </a:solidFill>
              <a:latin typeface="Corbel" panose="020B0503020204020204" pitchFamily="34" charset="0"/>
            </a:endParaRPr>
          </a:p>
        </p:txBody>
      </p:sp>
      <p:pic>
        <p:nvPicPr>
          <p:cNvPr id="347" name="Google Shape;347;p35"/>
          <p:cNvPicPr preferRelativeResize="0"/>
          <p:nvPr/>
        </p:nvPicPr>
        <p:blipFill>
          <a:blip r:embed="rId3">
            <a:alphaModFix/>
          </a:blip>
          <a:stretch>
            <a:fillRect/>
          </a:stretch>
        </p:blipFill>
        <p:spPr>
          <a:xfrm>
            <a:off x="288093" y="1038107"/>
            <a:ext cx="2204600" cy="1825125"/>
          </a:xfrm>
          <a:prstGeom prst="rect">
            <a:avLst/>
          </a:prstGeom>
          <a:noFill/>
          <a:ln>
            <a:noFill/>
          </a:ln>
        </p:spPr>
      </p:pic>
      <p:pic>
        <p:nvPicPr>
          <p:cNvPr id="348" name="Google Shape;348;p35"/>
          <p:cNvPicPr preferRelativeResize="0"/>
          <p:nvPr/>
        </p:nvPicPr>
        <p:blipFill>
          <a:blip r:embed="rId4">
            <a:alphaModFix/>
          </a:blip>
          <a:stretch>
            <a:fillRect/>
          </a:stretch>
        </p:blipFill>
        <p:spPr>
          <a:xfrm>
            <a:off x="3172089" y="1288437"/>
            <a:ext cx="2246827" cy="960960"/>
          </a:xfrm>
          <a:prstGeom prst="rect">
            <a:avLst/>
          </a:prstGeom>
          <a:noFill/>
          <a:ln>
            <a:noFill/>
          </a:ln>
        </p:spPr>
      </p:pic>
      <p:sp>
        <p:nvSpPr>
          <p:cNvPr id="3" name="Rectangle 2"/>
          <p:cNvSpPr/>
          <p:nvPr/>
        </p:nvSpPr>
        <p:spPr>
          <a:xfrm>
            <a:off x="5786312" y="2816996"/>
            <a:ext cx="3326157" cy="2031325"/>
          </a:xfrm>
          <a:prstGeom prst="rect">
            <a:avLst/>
          </a:prstGeom>
        </p:spPr>
        <p:txBody>
          <a:bodyPr wrap="square">
            <a:spAutoFit/>
          </a:bodyPr>
          <a:lstStyle/>
          <a:p>
            <a:pPr lvl="0" algn="ctr"/>
            <a:r>
              <a:rPr lang="en-US" sz="1400" dirty="0">
                <a:solidFill>
                  <a:srgbClr val="58595B"/>
                </a:solidFill>
                <a:latin typeface="Corbel" panose="020B0503020204020204" pitchFamily="34" charset="0"/>
                <a:cs typeface="Arial"/>
              </a:rPr>
              <a:t>Full-time, six-week-long, paid ($3600) summer internships at Penn Medicine and the Children's Hospital of Philadelphia. Designed for undergraduate students from diverse populations who are interested in careers in genetic counseling. The internship provides exposure to a broad range of clinical genetics specialties, conferences.</a:t>
            </a:r>
          </a:p>
        </p:txBody>
      </p:sp>
      <p:pic>
        <p:nvPicPr>
          <p:cNvPr id="9" name="Google Shape;355;p36"/>
          <p:cNvPicPr preferRelativeResize="0"/>
          <p:nvPr/>
        </p:nvPicPr>
        <p:blipFill rotWithShape="1">
          <a:blip r:embed="rId5">
            <a:alphaModFix/>
          </a:blip>
          <a:srcRect b="19669"/>
          <a:stretch/>
        </p:blipFill>
        <p:spPr>
          <a:xfrm>
            <a:off x="6161457" y="1336407"/>
            <a:ext cx="2638928" cy="838205"/>
          </a:xfrm>
          <a:prstGeom prst="rect">
            <a:avLst/>
          </a:prstGeom>
          <a:noFill/>
          <a:ln>
            <a:noFill/>
          </a:ln>
        </p:spPr>
      </p:pic>
    </p:spTree>
    <p:extLst>
      <p:ext uri="{BB962C8B-B14F-4D97-AF65-F5344CB8AC3E}">
        <p14:creationId xmlns:p14="http://schemas.microsoft.com/office/powerpoint/2010/main" val="768802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7"/>
          <p:cNvSpPr txBox="1">
            <a:spLocks noGrp="1"/>
          </p:cNvSpPr>
          <p:nvPr>
            <p:ph type="title"/>
          </p:nvPr>
        </p:nvSpPr>
        <p:spPr>
          <a:xfrm>
            <a:off x="337382" y="124307"/>
            <a:ext cx="7007902" cy="800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latin typeface="Corbel" panose="020B0503020204020204" pitchFamily="34" charset="0"/>
              </a:rPr>
              <a:t>Learn More</a:t>
            </a:r>
            <a:endParaRPr dirty="0">
              <a:latin typeface="Corbel" panose="020B0503020204020204" pitchFamily="34" charset="0"/>
            </a:endParaRPr>
          </a:p>
        </p:txBody>
      </p:sp>
      <p:sp>
        <p:nvSpPr>
          <p:cNvPr id="361" name="Google Shape;361;p37"/>
          <p:cNvSpPr txBox="1">
            <a:spLocks noGrp="1"/>
          </p:cNvSpPr>
          <p:nvPr>
            <p:ph idx="1"/>
          </p:nvPr>
        </p:nvSpPr>
        <p:spPr>
          <a:xfrm>
            <a:off x="2683292" y="1205263"/>
            <a:ext cx="5880538" cy="118163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latin typeface="Corbel" panose="020B0503020204020204" pitchFamily="34" charset="0"/>
              </a:rPr>
              <a:t>About Genetic Counselors, brought to you by the National Society of Genetic Counselors (NSGC) </a:t>
            </a:r>
            <a:r>
              <a:rPr lang="en" sz="1800" b="1" dirty="0">
                <a:solidFill>
                  <a:srgbClr val="66BBB0"/>
                </a:solidFill>
                <a:latin typeface="Corbel" panose="020B0503020204020204" pitchFamily="34" charset="0"/>
              </a:rPr>
              <a:t>www.aboutgeneticcounselors.org</a:t>
            </a:r>
          </a:p>
          <a:p>
            <a:pPr marL="0" lvl="0" indent="0" algn="l" rtl="0">
              <a:spcBef>
                <a:spcPts val="0"/>
              </a:spcBef>
              <a:spcAft>
                <a:spcPts val="0"/>
              </a:spcAft>
              <a:buNone/>
            </a:pPr>
            <a:endParaRPr sz="2000" dirty="0">
              <a:latin typeface="Corbel" panose="020B0503020204020204" pitchFamily="34" charset="0"/>
            </a:endParaRPr>
          </a:p>
          <a:p>
            <a:pPr marL="0" lvl="0" indent="0" algn="l" rtl="0">
              <a:lnSpc>
                <a:spcPct val="100000"/>
              </a:lnSpc>
              <a:spcBef>
                <a:spcPts val="0"/>
              </a:spcBef>
              <a:spcAft>
                <a:spcPts val="0"/>
              </a:spcAft>
              <a:buNone/>
            </a:pPr>
            <a:endParaRPr sz="2000" dirty="0">
              <a:latin typeface="Corbel" panose="020B0503020204020204" pitchFamily="34" charset="0"/>
            </a:endParaRPr>
          </a:p>
        </p:txBody>
      </p:sp>
      <p:pic>
        <p:nvPicPr>
          <p:cNvPr id="363" name="Google Shape;363;p37"/>
          <p:cNvPicPr preferRelativeResize="0"/>
          <p:nvPr/>
        </p:nvPicPr>
        <p:blipFill>
          <a:blip r:embed="rId3">
            <a:alphaModFix/>
          </a:blip>
          <a:stretch>
            <a:fillRect/>
          </a:stretch>
        </p:blipFill>
        <p:spPr>
          <a:xfrm>
            <a:off x="580780" y="2616679"/>
            <a:ext cx="1467331" cy="701498"/>
          </a:xfrm>
          <a:prstGeom prst="rect">
            <a:avLst/>
          </a:prstGeom>
          <a:noFill/>
          <a:ln>
            <a:noFill/>
          </a:ln>
        </p:spPr>
      </p:pic>
      <p:pic>
        <p:nvPicPr>
          <p:cNvPr id="364" name="Google Shape;364;p37"/>
          <p:cNvPicPr preferRelativeResize="0"/>
          <p:nvPr/>
        </p:nvPicPr>
        <p:blipFill rotWithShape="1">
          <a:blip r:embed="rId4">
            <a:alphaModFix/>
          </a:blip>
          <a:srcRect l="12134"/>
          <a:stretch/>
        </p:blipFill>
        <p:spPr>
          <a:xfrm>
            <a:off x="337382" y="3743186"/>
            <a:ext cx="2260775" cy="790961"/>
          </a:xfrm>
          <a:prstGeom prst="rect">
            <a:avLst/>
          </a:prstGeom>
          <a:noFill/>
          <a:ln>
            <a:noFill/>
          </a:ln>
        </p:spPr>
      </p:pic>
      <p:sp>
        <p:nvSpPr>
          <p:cNvPr id="2" name="Rectangle 1"/>
          <p:cNvSpPr/>
          <p:nvPr/>
        </p:nvSpPr>
        <p:spPr>
          <a:xfrm>
            <a:off x="2683292" y="2731104"/>
            <a:ext cx="6368812" cy="1354217"/>
          </a:xfrm>
          <a:prstGeom prst="rect">
            <a:avLst/>
          </a:prstGeom>
        </p:spPr>
        <p:txBody>
          <a:bodyPr wrap="square">
            <a:spAutoFit/>
          </a:bodyPr>
          <a:lstStyle/>
          <a:p>
            <a:pPr lvl="0"/>
            <a:r>
              <a:rPr lang="en-US" dirty="0">
                <a:solidFill>
                  <a:srgbClr val="58595B"/>
                </a:solidFill>
                <a:latin typeface="Corbel" panose="020B0503020204020204" pitchFamily="34" charset="0"/>
              </a:rPr>
              <a:t>Accreditation Council for Genetic Counseling (ACGC)</a:t>
            </a:r>
          </a:p>
          <a:p>
            <a:r>
              <a:rPr lang="en-US" b="1" dirty="0">
                <a:solidFill>
                  <a:srgbClr val="66BBB0"/>
                </a:solidFill>
                <a:latin typeface="Corbel" panose="020B0503020204020204" pitchFamily="34" charset="0"/>
              </a:rPr>
              <a:t>www.gceducation.org</a:t>
            </a:r>
          </a:p>
          <a:p>
            <a:pPr lvl="0"/>
            <a:endParaRPr lang="en-US" dirty="0">
              <a:latin typeface="Corbel" panose="020B0503020204020204" pitchFamily="34" charset="0"/>
            </a:endParaRPr>
          </a:p>
          <a:p>
            <a:pPr lvl="0">
              <a:spcBef>
                <a:spcPts val="1200"/>
              </a:spcBef>
            </a:pPr>
            <a:endParaRPr lang="en-US" dirty="0">
              <a:latin typeface="Corbel" panose="020B0503020204020204" pitchFamily="34" charset="0"/>
            </a:endParaRPr>
          </a:p>
        </p:txBody>
      </p:sp>
      <p:sp>
        <p:nvSpPr>
          <p:cNvPr id="3" name="Rectangle 2"/>
          <p:cNvSpPr/>
          <p:nvPr/>
        </p:nvSpPr>
        <p:spPr>
          <a:xfrm>
            <a:off x="2683292" y="3849392"/>
            <a:ext cx="5924225" cy="646331"/>
          </a:xfrm>
          <a:prstGeom prst="rect">
            <a:avLst/>
          </a:prstGeom>
        </p:spPr>
        <p:txBody>
          <a:bodyPr wrap="square">
            <a:spAutoFit/>
          </a:bodyPr>
          <a:lstStyle/>
          <a:p>
            <a:pPr lvl="0">
              <a:spcBef>
                <a:spcPts val="1200"/>
              </a:spcBef>
            </a:pPr>
            <a:r>
              <a:rPr lang="en-US" dirty="0">
                <a:solidFill>
                  <a:srgbClr val="58595B"/>
                </a:solidFill>
                <a:latin typeface="Corbel" panose="020B0503020204020204" pitchFamily="34" charset="0"/>
              </a:rPr>
              <a:t>Genetic Counseling Experience Initiative (GCEI)</a:t>
            </a:r>
          </a:p>
          <a:p>
            <a:pPr lvl="0"/>
            <a:r>
              <a:rPr lang="en-US" b="1" dirty="0">
                <a:solidFill>
                  <a:srgbClr val="66BBB0"/>
                </a:solidFill>
                <a:latin typeface="Corbel" panose="020B0503020204020204" pitchFamily="34" charset="0"/>
              </a:rPr>
              <a:t>twitter.com/</a:t>
            </a:r>
            <a:r>
              <a:rPr lang="en-US" b="1" dirty="0" err="1">
                <a:solidFill>
                  <a:srgbClr val="66BBB0"/>
                </a:solidFill>
                <a:latin typeface="Corbel" panose="020B0503020204020204" pitchFamily="34" charset="0"/>
              </a:rPr>
              <a:t>gcexpinitiative</a:t>
            </a:r>
            <a:endParaRPr lang="en-US" b="1" dirty="0">
              <a:solidFill>
                <a:srgbClr val="66BBB0"/>
              </a:solidFill>
              <a:latin typeface="Corbel" panose="020B0503020204020204" pitchFamily="34"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738" y="838759"/>
            <a:ext cx="1565416" cy="1565416"/>
          </a:xfrm>
          <a:prstGeom prst="rect">
            <a:avLst/>
          </a:prstGeom>
        </p:spPr>
      </p:pic>
    </p:spTree>
    <p:extLst>
      <p:ext uri="{BB962C8B-B14F-4D97-AF65-F5344CB8AC3E}">
        <p14:creationId xmlns:p14="http://schemas.microsoft.com/office/powerpoint/2010/main" val="1103469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457200" y="130836"/>
            <a:ext cx="7007902" cy="800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Genetics in the Media</a:t>
            </a:r>
            <a:endParaRPr dirty="0"/>
          </a:p>
        </p:txBody>
      </p:sp>
      <p:sp>
        <p:nvSpPr>
          <p:cNvPr id="88" name="Google Shape;88;p15"/>
          <p:cNvSpPr txBox="1"/>
          <p:nvPr/>
        </p:nvSpPr>
        <p:spPr>
          <a:xfrm>
            <a:off x="0" y="3579354"/>
            <a:ext cx="4274700" cy="10156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solidFill>
                  <a:srgbClr val="66BBB0"/>
                </a:solidFill>
                <a:latin typeface="Corbel" panose="020B0503020204020204" pitchFamily="34" charset="0"/>
                <a:ea typeface="Open Sans"/>
                <a:cs typeface="Open Sans"/>
                <a:sym typeface="Open Sans"/>
              </a:rPr>
              <a:t>“The Angelina Jolie Effect”</a:t>
            </a:r>
            <a:endParaRPr b="1" dirty="0">
              <a:solidFill>
                <a:srgbClr val="66BBB0"/>
              </a:solidFill>
              <a:latin typeface="Corbel" panose="020B0503020204020204" pitchFamily="34" charset="0"/>
              <a:ea typeface="Open Sans"/>
              <a:cs typeface="Open Sans"/>
              <a:sym typeface="Open Sans"/>
            </a:endParaRPr>
          </a:p>
          <a:p>
            <a:pPr algn="ctr"/>
            <a:r>
              <a:rPr lang="en" dirty="0">
                <a:solidFill>
                  <a:srgbClr val="595959"/>
                </a:solidFill>
                <a:latin typeface="Corbel" panose="020B0503020204020204" pitchFamily="34" charset="0"/>
                <a:ea typeface="Open Sans"/>
                <a:cs typeface="Open Sans"/>
                <a:sym typeface="Open Sans"/>
              </a:rPr>
              <a:t>Hereditary Breast and Ovarian Cancer Syndrome (</a:t>
            </a:r>
            <a:r>
              <a:rPr lang="en" i="1" dirty="0">
                <a:solidFill>
                  <a:srgbClr val="595959"/>
                </a:solidFill>
                <a:latin typeface="Corbel" panose="020B0503020204020204" pitchFamily="34" charset="0"/>
                <a:ea typeface="Open Sans"/>
                <a:cs typeface="Open Sans"/>
                <a:sym typeface="Open Sans"/>
              </a:rPr>
              <a:t>BRCA1/BRCA2</a:t>
            </a:r>
            <a:r>
              <a:rPr lang="en" dirty="0">
                <a:solidFill>
                  <a:srgbClr val="595959"/>
                </a:solidFill>
                <a:latin typeface="Corbel" panose="020B0503020204020204" pitchFamily="34" charset="0"/>
                <a:ea typeface="Open Sans"/>
                <a:cs typeface="Open Sans"/>
                <a:sym typeface="Open Sans"/>
              </a:rPr>
              <a:t>)</a:t>
            </a:r>
            <a:endParaRPr dirty="0">
              <a:solidFill>
                <a:srgbClr val="595959"/>
              </a:solidFill>
              <a:latin typeface="Corbel" panose="020B0503020204020204" pitchFamily="34" charset="0"/>
              <a:ea typeface="Open Sans"/>
              <a:cs typeface="Open Sans"/>
              <a:sym typeface="Open Sans"/>
            </a:endParaRPr>
          </a:p>
        </p:txBody>
      </p:sp>
      <p:sp>
        <p:nvSpPr>
          <p:cNvPr id="89" name="Google Shape;89;p15"/>
          <p:cNvSpPr txBox="1"/>
          <p:nvPr/>
        </p:nvSpPr>
        <p:spPr>
          <a:xfrm>
            <a:off x="4334625" y="3579329"/>
            <a:ext cx="4274700" cy="10156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solidFill>
                  <a:srgbClr val="66BBB0"/>
                </a:solidFill>
                <a:latin typeface="Corbel" panose="020B0503020204020204" pitchFamily="34" charset="0"/>
                <a:ea typeface="Open Sans"/>
                <a:cs typeface="Open Sans"/>
                <a:sym typeface="Open Sans"/>
              </a:rPr>
              <a:t>Matthew Knowles</a:t>
            </a:r>
            <a:endParaRPr b="1" dirty="0">
              <a:solidFill>
                <a:srgbClr val="66BBB0"/>
              </a:solidFill>
              <a:latin typeface="Corbel" panose="020B0503020204020204" pitchFamily="34" charset="0"/>
              <a:ea typeface="Open Sans"/>
              <a:cs typeface="Open Sans"/>
              <a:sym typeface="Open Sans"/>
            </a:endParaRPr>
          </a:p>
          <a:p>
            <a:pPr marL="0" lvl="0" indent="0" algn="ctr" rtl="0">
              <a:spcBef>
                <a:spcPts val="0"/>
              </a:spcBef>
              <a:spcAft>
                <a:spcPts val="0"/>
              </a:spcAft>
              <a:buNone/>
            </a:pPr>
            <a:r>
              <a:rPr lang="en" dirty="0">
                <a:solidFill>
                  <a:srgbClr val="595959"/>
                </a:solidFill>
                <a:latin typeface="Corbel" panose="020B0503020204020204" pitchFamily="34" charset="0"/>
                <a:ea typeface="Open Sans"/>
                <a:cs typeface="Open Sans"/>
                <a:sym typeface="Open Sans"/>
              </a:rPr>
              <a:t>Beyonce’s father, </a:t>
            </a:r>
            <a:r>
              <a:rPr lang="en" i="1" dirty="0">
                <a:solidFill>
                  <a:srgbClr val="595959"/>
                </a:solidFill>
                <a:latin typeface="Corbel" panose="020B0503020204020204" pitchFamily="34" charset="0"/>
                <a:ea typeface="Open Sans"/>
                <a:cs typeface="Open Sans"/>
                <a:sym typeface="Open Sans"/>
              </a:rPr>
              <a:t>BRCA2</a:t>
            </a:r>
            <a:r>
              <a:rPr lang="en" dirty="0">
                <a:solidFill>
                  <a:srgbClr val="595959"/>
                </a:solidFill>
                <a:latin typeface="Corbel" panose="020B0503020204020204" pitchFamily="34" charset="0"/>
                <a:ea typeface="Open Sans"/>
                <a:cs typeface="Open Sans"/>
                <a:sym typeface="Open Sans"/>
              </a:rPr>
              <a:t> mutation carrier, and male breast cancer survivor</a:t>
            </a:r>
            <a:endParaRPr dirty="0">
              <a:solidFill>
                <a:srgbClr val="595959"/>
              </a:solidFill>
              <a:latin typeface="Corbel" panose="020B0503020204020204" pitchFamily="34" charset="0"/>
              <a:ea typeface="Open Sans"/>
              <a:cs typeface="Open Sans"/>
              <a:sym typeface="Open Sans"/>
            </a:endParaRPr>
          </a:p>
        </p:txBody>
      </p:sp>
      <p:pic>
        <p:nvPicPr>
          <p:cNvPr id="90" name="Google Shape;90;p15"/>
          <p:cNvPicPr preferRelativeResize="0"/>
          <p:nvPr/>
        </p:nvPicPr>
        <p:blipFill>
          <a:blip r:embed="rId3">
            <a:alphaModFix/>
          </a:blip>
          <a:stretch>
            <a:fillRect/>
          </a:stretch>
        </p:blipFill>
        <p:spPr>
          <a:xfrm>
            <a:off x="513570" y="1014726"/>
            <a:ext cx="3507060" cy="2533851"/>
          </a:xfrm>
          <a:prstGeom prst="rect">
            <a:avLst/>
          </a:prstGeom>
          <a:noFill/>
          <a:ln>
            <a:noFill/>
          </a:ln>
        </p:spPr>
      </p:pic>
      <p:pic>
        <p:nvPicPr>
          <p:cNvPr id="91" name="Google Shape;91;p15"/>
          <p:cNvPicPr preferRelativeResize="0"/>
          <p:nvPr/>
        </p:nvPicPr>
        <p:blipFill>
          <a:blip r:embed="rId4">
            <a:alphaModFix/>
          </a:blip>
          <a:stretch>
            <a:fillRect/>
          </a:stretch>
        </p:blipFill>
        <p:spPr>
          <a:xfrm>
            <a:off x="4664398" y="1014752"/>
            <a:ext cx="3874662" cy="2533825"/>
          </a:xfrm>
          <a:prstGeom prst="rect">
            <a:avLst/>
          </a:prstGeom>
          <a:noFill/>
          <a:ln>
            <a:noFill/>
          </a:ln>
        </p:spPr>
      </p:pic>
    </p:spTree>
    <p:extLst>
      <p:ext uri="{BB962C8B-B14F-4D97-AF65-F5344CB8AC3E}">
        <p14:creationId xmlns:p14="http://schemas.microsoft.com/office/powerpoint/2010/main" val="7384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childTnLst>
                                </p:cTn>
                              </p:par>
                              <p:par>
                                <p:cTn id="8" presetID="10" presetClass="entr" presetSubtype="0" fill="hold"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fade">
                                      <p:cBhvr>
                                        <p:cTn id="10"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6"/>
          <p:cNvSpPr txBox="1">
            <a:spLocks noGrp="1"/>
          </p:cNvSpPr>
          <p:nvPr>
            <p:ph type="title"/>
          </p:nvPr>
        </p:nvSpPr>
        <p:spPr>
          <a:xfrm>
            <a:off x="248667" y="130326"/>
            <a:ext cx="7007902" cy="800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Genetics &amp; You</a:t>
            </a:r>
            <a:endParaRPr dirty="0"/>
          </a:p>
        </p:txBody>
      </p:sp>
      <p:sp>
        <p:nvSpPr>
          <p:cNvPr id="97" name="Google Shape;97;p16"/>
          <p:cNvSpPr txBox="1">
            <a:spLocks noGrp="1"/>
          </p:cNvSpPr>
          <p:nvPr>
            <p:ph idx="1"/>
          </p:nvPr>
        </p:nvSpPr>
        <p:spPr>
          <a:xfrm>
            <a:off x="321380" y="983204"/>
            <a:ext cx="8229600" cy="1027872"/>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1200"/>
              </a:spcAft>
              <a:buNone/>
            </a:pPr>
            <a:r>
              <a:rPr lang="en" dirty="0">
                <a:latin typeface="Corbel" panose="020B0503020204020204" pitchFamily="34" charset="0"/>
              </a:rPr>
              <a:t>At your next family gathering, think about drawing your family tree!</a:t>
            </a:r>
            <a:endParaRPr dirty="0">
              <a:latin typeface="Corbel" panose="020B0503020204020204" pitchFamily="34" charset="0"/>
            </a:endParaRPr>
          </a:p>
        </p:txBody>
      </p:sp>
      <p:sp>
        <p:nvSpPr>
          <p:cNvPr id="98" name="Google Shape;98;p16"/>
          <p:cNvSpPr/>
          <p:nvPr/>
        </p:nvSpPr>
        <p:spPr>
          <a:xfrm>
            <a:off x="4661468" y="3286976"/>
            <a:ext cx="289500" cy="269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6"/>
          <p:cNvSpPr/>
          <p:nvPr/>
        </p:nvSpPr>
        <p:spPr>
          <a:xfrm>
            <a:off x="3752618" y="3286976"/>
            <a:ext cx="289500" cy="2697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0" name="Google Shape;100;p16"/>
          <p:cNvCxnSpPr>
            <a:stCxn id="99" idx="3"/>
            <a:endCxn id="98" idx="2"/>
          </p:cNvCxnSpPr>
          <p:nvPr/>
        </p:nvCxnSpPr>
        <p:spPr>
          <a:xfrm>
            <a:off x="4042118" y="3421826"/>
            <a:ext cx="619500" cy="0"/>
          </a:xfrm>
          <a:prstGeom prst="straightConnector1">
            <a:avLst/>
          </a:prstGeom>
          <a:noFill/>
          <a:ln w="9525" cap="flat" cmpd="sng">
            <a:solidFill>
              <a:schemeClr val="dk2"/>
            </a:solidFill>
            <a:prstDash val="solid"/>
            <a:round/>
            <a:headEnd type="none" w="med" len="med"/>
            <a:tailEnd type="none" w="med" len="med"/>
          </a:ln>
        </p:spPr>
      </p:cxnSp>
      <p:cxnSp>
        <p:nvCxnSpPr>
          <p:cNvPr id="101" name="Google Shape;101;p16"/>
          <p:cNvCxnSpPr/>
          <p:nvPr/>
        </p:nvCxnSpPr>
        <p:spPr>
          <a:xfrm>
            <a:off x="4361843" y="3416801"/>
            <a:ext cx="0" cy="559200"/>
          </a:xfrm>
          <a:prstGeom prst="straightConnector1">
            <a:avLst/>
          </a:prstGeom>
          <a:noFill/>
          <a:ln w="9525" cap="flat" cmpd="sng">
            <a:solidFill>
              <a:schemeClr val="dk2"/>
            </a:solidFill>
            <a:prstDash val="solid"/>
            <a:round/>
            <a:headEnd type="none" w="med" len="med"/>
            <a:tailEnd type="none" w="med" len="med"/>
          </a:ln>
        </p:spPr>
      </p:cxnSp>
      <p:sp>
        <p:nvSpPr>
          <p:cNvPr id="102" name="Google Shape;102;p16"/>
          <p:cNvSpPr/>
          <p:nvPr/>
        </p:nvSpPr>
        <p:spPr>
          <a:xfrm>
            <a:off x="4172093" y="3976001"/>
            <a:ext cx="379500" cy="349500"/>
          </a:xfrm>
          <a:prstGeom prst="diamond">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6"/>
          <p:cNvSpPr/>
          <p:nvPr/>
        </p:nvSpPr>
        <p:spPr>
          <a:xfrm rot="-3747627">
            <a:off x="4647953" y="4190857"/>
            <a:ext cx="149883" cy="209727"/>
          </a:xfrm>
          <a:prstGeom prst="upArrow">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6"/>
          <p:cNvSpPr txBox="1"/>
          <p:nvPr/>
        </p:nvSpPr>
        <p:spPr>
          <a:xfrm>
            <a:off x="4731243" y="4185701"/>
            <a:ext cx="937028"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solidFill>
                  <a:srgbClr val="66BBB0"/>
                </a:solidFill>
                <a:latin typeface="Corbel" panose="020B0503020204020204" pitchFamily="34" charset="0"/>
                <a:ea typeface="Open Sans"/>
                <a:cs typeface="Open Sans"/>
                <a:sym typeface="Open Sans"/>
              </a:rPr>
              <a:t>You!</a:t>
            </a:r>
            <a:endParaRPr b="1" dirty="0">
              <a:solidFill>
                <a:srgbClr val="66BBB0"/>
              </a:solidFill>
              <a:latin typeface="Corbel" panose="020B0503020204020204" pitchFamily="34" charset="0"/>
              <a:ea typeface="Open Sans"/>
              <a:cs typeface="Open Sans"/>
              <a:sym typeface="Open Sans"/>
            </a:endParaRPr>
          </a:p>
        </p:txBody>
      </p:sp>
      <p:cxnSp>
        <p:nvCxnSpPr>
          <p:cNvPr id="105" name="Google Shape;105;p16"/>
          <p:cNvCxnSpPr>
            <a:stCxn id="98" idx="0"/>
          </p:cNvCxnSpPr>
          <p:nvPr/>
        </p:nvCxnSpPr>
        <p:spPr>
          <a:xfrm rot="10800000" flipH="1">
            <a:off x="4806218" y="2767676"/>
            <a:ext cx="5100" cy="519300"/>
          </a:xfrm>
          <a:prstGeom prst="straightConnector1">
            <a:avLst/>
          </a:prstGeom>
          <a:noFill/>
          <a:ln w="9525" cap="flat" cmpd="sng">
            <a:solidFill>
              <a:schemeClr val="dk2"/>
            </a:solidFill>
            <a:prstDash val="solid"/>
            <a:round/>
            <a:headEnd type="none" w="med" len="med"/>
            <a:tailEnd type="none" w="med" len="med"/>
          </a:ln>
        </p:spPr>
      </p:cxnSp>
      <p:cxnSp>
        <p:nvCxnSpPr>
          <p:cNvPr id="106" name="Google Shape;106;p16"/>
          <p:cNvCxnSpPr/>
          <p:nvPr/>
        </p:nvCxnSpPr>
        <p:spPr>
          <a:xfrm>
            <a:off x="4795459" y="2774529"/>
            <a:ext cx="2656800" cy="9900"/>
          </a:xfrm>
          <a:prstGeom prst="straightConnector1">
            <a:avLst/>
          </a:prstGeom>
          <a:noFill/>
          <a:ln w="9525" cap="flat" cmpd="sng">
            <a:solidFill>
              <a:schemeClr val="dk2"/>
            </a:solidFill>
            <a:prstDash val="solid"/>
            <a:round/>
            <a:headEnd type="none" w="med" len="med"/>
            <a:tailEnd type="none" w="med" len="med"/>
          </a:ln>
        </p:spPr>
      </p:cxnSp>
      <p:cxnSp>
        <p:nvCxnSpPr>
          <p:cNvPr id="107" name="Google Shape;107;p16"/>
          <p:cNvCxnSpPr/>
          <p:nvPr/>
        </p:nvCxnSpPr>
        <p:spPr>
          <a:xfrm>
            <a:off x="3632768" y="3726426"/>
            <a:ext cx="739200" cy="0"/>
          </a:xfrm>
          <a:prstGeom prst="straightConnector1">
            <a:avLst/>
          </a:prstGeom>
          <a:noFill/>
          <a:ln w="9525" cap="flat" cmpd="sng">
            <a:solidFill>
              <a:schemeClr val="dk2"/>
            </a:solidFill>
            <a:prstDash val="solid"/>
            <a:round/>
            <a:headEnd type="none" w="med" len="med"/>
            <a:tailEnd type="none" w="med" len="med"/>
          </a:ln>
        </p:spPr>
      </p:cxnSp>
      <p:cxnSp>
        <p:nvCxnSpPr>
          <p:cNvPr id="108" name="Google Shape;108;p16"/>
          <p:cNvCxnSpPr/>
          <p:nvPr/>
        </p:nvCxnSpPr>
        <p:spPr>
          <a:xfrm>
            <a:off x="3632768" y="3726426"/>
            <a:ext cx="0" cy="329700"/>
          </a:xfrm>
          <a:prstGeom prst="straightConnector1">
            <a:avLst/>
          </a:prstGeom>
          <a:noFill/>
          <a:ln w="9525" cap="flat" cmpd="sng">
            <a:solidFill>
              <a:schemeClr val="dk2"/>
            </a:solidFill>
            <a:prstDash val="solid"/>
            <a:round/>
            <a:headEnd type="none" w="med" len="med"/>
            <a:tailEnd type="none" w="med" len="med"/>
          </a:ln>
        </p:spPr>
      </p:cxnSp>
      <p:sp>
        <p:nvSpPr>
          <p:cNvPr id="109" name="Google Shape;109;p16"/>
          <p:cNvSpPr/>
          <p:nvPr/>
        </p:nvSpPr>
        <p:spPr>
          <a:xfrm>
            <a:off x="3488018" y="4049601"/>
            <a:ext cx="289500" cy="269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0" name="Google Shape;110;p16"/>
          <p:cNvCxnSpPr/>
          <p:nvPr/>
        </p:nvCxnSpPr>
        <p:spPr>
          <a:xfrm>
            <a:off x="6129693" y="2078576"/>
            <a:ext cx="0" cy="699000"/>
          </a:xfrm>
          <a:prstGeom prst="straightConnector1">
            <a:avLst/>
          </a:prstGeom>
          <a:noFill/>
          <a:ln w="9525" cap="flat" cmpd="sng">
            <a:solidFill>
              <a:schemeClr val="dk2"/>
            </a:solidFill>
            <a:prstDash val="solid"/>
            <a:round/>
            <a:headEnd type="none" w="med" len="med"/>
            <a:tailEnd type="none" w="med" len="med"/>
          </a:ln>
        </p:spPr>
      </p:cxnSp>
      <p:cxnSp>
        <p:nvCxnSpPr>
          <p:cNvPr id="111" name="Google Shape;111;p16"/>
          <p:cNvCxnSpPr/>
          <p:nvPr/>
        </p:nvCxnSpPr>
        <p:spPr>
          <a:xfrm>
            <a:off x="5640243" y="2078501"/>
            <a:ext cx="998700" cy="9900"/>
          </a:xfrm>
          <a:prstGeom prst="straightConnector1">
            <a:avLst/>
          </a:prstGeom>
          <a:noFill/>
          <a:ln w="9525" cap="flat" cmpd="sng">
            <a:solidFill>
              <a:schemeClr val="dk2"/>
            </a:solidFill>
            <a:prstDash val="solid"/>
            <a:round/>
            <a:headEnd type="none" w="med" len="med"/>
            <a:tailEnd type="none" w="med" len="med"/>
          </a:ln>
        </p:spPr>
      </p:cxnSp>
      <p:sp>
        <p:nvSpPr>
          <p:cNvPr id="112" name="Google Shape;112;p16"/>
          <p:cNvSpPr/>
          <p:nvPr/>
        </p:nvSpPr>
        <p:spPr>
          <a:xfrm>
            <a:off x="5350743" y="1948601"/>
            <a:ext cx="289500" cy="2697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6"/>
          <p:cNvSpPr/>
          <p:nvPr/>
        </p:nvSpPr>
        <p:spPr>
          <a:xfrm>
            <a:off x="6638943" y="1948601"/>
            <a:ext cx="289500" cy="269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6"/>
          <p:cNvSpPr/>
          <p:nvPr/>
        </p:nvSpPr>
        <p:spPr>
          <a:xfrm>
            <a:off x="5989956" y="3286976"/>
            <a:ext cx="289500" cy="2697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6"/>
          <p:cNvSpPr/>
          <p:nvPr/>
        </p:nvSpPr>
        <p:spPr>
          <a:xfrm>
            <a:off x="7318468" y="3286976"/>
            <a:ext cx="289500" cy="269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6" name="Google Shape;116;p16"/>
          <p:cNvCxnSpPr>
            <a:stCxn id="114" idx="0"/>
          </p:cNvCxnSpPr>
          <p:nvPr/>
        </p:nvCxnSpPr>
        <p:spPr>
          <a:xfrm rot="10800000">
            <a:off x="6129606" y="2737676"/>
            <a:ext cx="5100" cy="549300"/>
          </a:xfrm>
          <a:prstGeom prst="straightConnector1">
            <a:avLst/>
          </a:prstGeom>
          <a:noFill/>
          <a:ln w="9525" cap="flat" cmpd="sng">
            <a:solidFill>
              <a:schemeClr val="dk2"/>
            </a:solidFill>
            <a:prstDash val="solid"/>
            <a:round/>
            <a:headEnd type="none" w="med" len="med"/>
            <a:tailEnd type="none" w="med" len="med"/>
          </a:ln>
        </p:spPr>
      </p:cxnSp>
      <p:cxnSp>
        <p:nvCxnSpPr>
          <p:cNvPr id="117" name="Google Shape;117;p16"/>
          <p:cNvCxnSpPr>
            <a:stCxn id="115" idx="0"/>
          </p:cNvCxnSpPr>
          <p:nvPr/>
        </p:nvCxnSpPr>
        <p:spPr>
          <a:xfrm rot="10800000">
            <a:off x="7457818" y="2767676"/>
            <a:ext cx="5400" cy="519300"/>
          </a:xfrm>
          <a:prstGeom prst="straightConnector1">
            <a:avLst/>
          </a:prstGeom>
          <a:noFill/>
          <a:ln w="9525" cap="flat" cmpd="sng">
            <a:solidFill>
              <a:schemeClr val="dk2"/>
            </a:solidFill>
            <a:prstDash val="solid"/>
            <a:round/>
            <a:headEnd type="none" w="med" len="med"/>
            <a:tailEnd type="none" w="med" len="med"/>
          </a:ln>
        </p:spPr>
      </p:cxnSp>
      <p:cxnSp>
        <p:nvCxnSpPr>
          <p:cNvPr id="118" name="Google Shape;118;p16"/>
          <p:cNvCxnSpPr/>
          <p:nvPr/>
        </p:nvCxnSpPr>
        <p:spPr>
          <a:xfrm>
            <a:off x="7607968" y="3421826"/>
            <a:ext cx="479100" cy="5100"/>
          </a:xfrm>
          <a:prstGeom prst="straightConnector1">
            <a:avLst/>
          </a:prstGeom>
          <a:noFill/>
          <a:ln w="9525" cap="flat" cmpd="sng">
            <a:solidFill>
              <a:schemeClr val="dk2"/>
            </a:solidFill>
            <a:prstDash val="solid"/>
            <a:round/>
            <a:headEnd type="none" w="med" len="med"/>
            <a:tailEnd type="none" w="med" len="med"/>
          </a:ln>
        </p:spPr>
      </p:cxnSp>
      <p:sp>
        <p:nvSpPr>
          <p:cNvPr id="119" name="Google Shape;119;p16"/>
          <p:cNvSpPr/>
          <p:nvPr/>
        </p:nvSpPr>
        <p:spPr>
          <a:xfrm>
            <a:off x="8087068" y="3289526"/>
            <a:ext cx="289500" cy="269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0" name="Google Shape;120;p16"/>
          <p:cNvCxnSpPr>
            <a:stCxn id="114" idx="3"/>
          </p:cNvCxnSpPr>
          <p:nvPr/>
        </p:nvCxnSpPr>
        <p:spPr>
          <a:xfrm rot="10800000" flipH="1">
            <a:off x="6279456" y="3416726"/>
            <a:ext cx="259500" cy="5100"/>
          </a:xfrm>
          <a:prstGeom prst="straightConnector1">
            <a:avLst/>
          </a:prstGeom>
          <a:noFill/>
          <a:ln w="9525" cap="flat" cmpd="sng">
            <a:solidFill>
              <a:schemeClr val="dk2"/>
            </a:solidFill>
            <a:prstDash val="solid"/>
            <a:round/>
            <a:headEnd type="none" w="med" len="med"/>
            <a:tailEnd type="none" w="med" len="med"/>
          </a:ln>
        </p:spPr>
      </p:cxnSp>
      <p:sp>
        <p:nvSpPr>
          <p:cNvPr id="121" name="Google Shape;121;p16"/>
          <p:cNvSpPr/>
          <p:nvPr/>
        </p:nvSpPr>
        <p:spPr>
          <a:xfrm>
            <a:off x="6538968" y="3284426"/>
            <a:ext cx="289500" cy="269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2" name="Google Shape;122;p16"/>
          <p:cNvCxnSpPr/>
          <p:nvPr/>
        </p:nvCxnSpPr>
        <p:spPr>
          <a:xfrm>
            <a:off x="6409218" y="3416801"/>
            <a:ext cx="0" cy="419400"/>
          </a:xfrm>
          <a:prstGeom prst="straightConnector1">
            <a:avLst/>
          </a:prstGeom>
          <a:noFill/>
          <a:ln w="9525" cap="flat" cmpd="sng">
            <a:solidFill>
              <a:schemeClr val="dk2"/>
            </a:solidFill>
            <a:prstDash val="solid"/>
            <a:round/>
            <a:headEnd type="none" w="med" len="med"/>
            <a:tailEnd type="none" w="med" len="med"/>
          </a:ln>
        </p:spPr>
      </p:cxnSp>
      <p:cxnSp>
        <p:nvCxnSpPr>
          <p:cNvPr id="123" name="Google Shape;123;p16"/>
          <p:cNvCxnSpPr/>
          <p:nvPr/>
        </p:nvCxnSpPr>
        <p:spPr>
          <a:xfrm>
            <a:off x="5929818" y="3836201"/>
            <a:ext cx="958800" cy="0"/>
          </a:xfrm>
          <a:prstGeom prst="straightConnector1">
            <a:avLst/>
          </a:prstGeom>
          <a:noFill/>
          <a:ln w="9525" cap="flat" cmpd="sng">
            <a:solidFill>
              <a:schemeClr val="dk2"/>
            </a:solidFill>
            <a:prstDash val="solid"/>
            <a:round/>
            <a:headEnd type="none" w="med" len="med"/>
            <a:tailEnd type="none" w="med" len="med"/>
          </a:ln>
        </p:spPr>
      </p:cxnSp>
      <p:sp>
        <p:nvSpPr>
          <p:cNvPr id="124" name="Google Shape;124;p16"/>
          <p:cNvSpPr/>
          <p:nvPr/>
        </p:nvSpPr>
        <p:spPr>
          <a:xfrm>
            <a:off x="6746068" y="4185701"/>
            <a:ext cx="289500" cy="269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6"/>
          <p:cNvSpPr/>
          <p:nvPr/>
        </p:nvSpPr>
        <p:spPr>
          <a:xfrm>
            <a:off x="5765118" y="4185701"/>
            <a:ext cx="289500" cy="269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6" name="Google Shape;126;p16"/>
          <p:cNvCxnSpPr/>
          <p:nvPr/>
        </p:nvCxnSpPr>
        <p:spPr>
          <a:xfrm flipH="1">
            <a:off x="6885868" y="3836201"/>
            <a:ext cx="9900" cy="349500"/>
          </a:xfrm>
          <a:prstGeom prst="straightConnector1">
            <a:avLst/>
          </a:prstGeom>
          <a:noFill/>
          <a:ln w="9525" cap="flat" cmpd="sng">
            <a:solidFill>
              <a:schemeClr val="dk2"/>
            </a:solidFill>
            <a:prstDash val="solid"/>
            <a:round/>
            <a:headEnd type="none" w="med" len="med"/>
            <a:tailEnd type="none" w="med" len="med"/>
          </a:ln>
        </p:spPr>
      </p:cxnSp>
      <p:cxnSp>
        <p:nvCxnSpPr>
          <p:cNvPr id="127" name="Google Shape;127;p16"/>
          <p:cNvCxnSpPr/>
          <p:nvPr/>
        </p:nvCxnSpPr>
        <p:spPr>
          <a:xfrm flipH="1">
            <a:off x="5922668" y="3836201"/>
            <a:ext cx="9900" cy="349500"/>
          </a:xfrm>
          <a:prstGeom prst="straightConnector1">
            <a:avLst/>
          </a:prstGeom>
          <a:noFill/>
          <a:ln w="9525" cap="flat" cmpd="sng">
            <a:solidFill>
              <a:schemeClr val="dk2"/>
            </a:solidFill>
            <a:prstDash val="solid"/>
            <a:round/>
            <a:headEnd type="none" w="med" len="med"/>
            <a:tailEnd type="none" w="med" len="med"/>
          </a:ln>
        </p:spPr>
      </p:cxnSp>
      <p:cxnSp>
        <p:nvCxnSpPr>
          <p:cNvPr id="128" name="Google Shape;128;p16"/>
          <p:cNvCxnSpPr/>
          <p:nvPr/>
        </p:nvCxnSpPr>
        <p:spPr>
          <a:xfrm rot="10800000" flipH="1">
            <a:off x="3894818" y="2752676"/>
            <a:ext cx="5100" cy="519300"/>
          </a:xfrm>
          <a:prstGeom prst="straightConnector1">
            <a:avLst/>
          </a:prstGeom>
          <a:noFill/>
          <a:ln w="9525" cap="flat" cmpd="sng">
            <a:solidFill>
              <a:schemeClr val="dk2"/>
            </a:solidFill>
            <a:prstDash val="solid"/>
            <a:round/>
            <a:headEnd type="none" w="med" len="med"/>
            <a:tailEnd type="none" w="med" len="med"/>
          </a:ln>
        </p:spPr>
      </p:cxnSp>
      <p:cxnSp>
        <p:nvCxnSpPr>
          <p:cNvPr id="129" name="Google Shape;129;p16"/>
          <p:cNvCxnSpPr/>
          <p:nvPr/>
        </p:nvCxnSpPr>
        <p:spPr>
          <a:xfrm>
            <a:off x="1243118" y="2727776"/>
            <a:ext cx="2656800" cy="9900"/>
          </a:xfrm>
          <a:prstGeom prst="straightConnector1">
            <a:avLst/>
          </a:prstGeom>
          <a:noFill/>
          <a:ln w="9525" cap="flat" cmpd="sng">
            <a:solidFill>
              <a:schemeClr val="dk2"/>
            </a:solidFill>
            <a:prstDash val="solid"/>
            <a:round/>
            <a:headEnd type="none" w="med" len="med"/>
            <a:tailEnd type="none" w="med" len="med"/>
          </a:ln>
        </p:spPr>
      </p:cxnSp>
      <p:sp>
        <p:nvSpPr>
          <p:cNvPr id="130" name="Google Shape;130;p16"/>
          <p:cNvSpPr/>
          <p:nvPr/>
        </p:nvSpPr>
        <p:spPr>
          <a:xfrm>
            <a:off x="2424256" y="3277076"/>
            <a:ext cx="289500" cy="2697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1" name="Google Shape;131;p16"/>
          <p:cNvCxnSpPr>
            <a:stCxn id="130" idx="0"/>
          </p:cNvCxnSpPr>
          <p:nvPr/>
        </p:nvCxnSpPr>
        <p:spPr>
          <a:xfrm rot="10800000">
            <a:off x="2563906" y="2727776"/>
            <a:ext cx="5100" cy="549300"/>
          </a:xfrm>
          <a:prstGeom prst="straightConnector1">
            <a:avLst/>
          </a:prstGeom>
          <a:noFill/>
          <a:ln w="9525" cap="flat" cmpd="sng">
            <a:solidFill>
              <a:schemeClr val="dk2"/>
            </a:solidFill>
            <a:prstDash val="solid"/>
            <a:round/>
            <a:headEnd type="none" w="med" len="med"/>
            <a:tailEnd type="none" w="med" len="med"/>
          </a:ln>
        </p:spPr>
      </p:cxnSp>
      <p:sp>
        <p:nvSpPr>
          <p:cNvPr id="132" name="Google Shape;132;p16"/>
          <p:cNvSpPr/>
          <p:nvPr/>
        </p:nvSpPr>
        <p:spPr>
          <a:xfrm>
            <a:off x="1095906" y="3277076"/>
            <a:ext cx="289500" cy="2697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3" name="Google Shape;133;p16"/>
          <p:cNvCxnSpPr>
            <a:stCxn id="132" idx="0"/>
          </p:cNvCxnSpPr>
          <p:nvPr/>
        </p:nvCxnSpPr>
        <p:spPr>
          <a:xfrm rot="10800000">
            <a:off x="1235556" y="2727776"/>
            <a:ext cx="5100" cy="549300"/>
          </a:xfrm>
          <a:prstGeom prst="straightConnector1">
            <a:avLst/>
          </a:prstGeom>
          <a:noFill/>
          <a:ln w="9525" cap="flat" cmpd="sng">
            <a:solidFill>
              <a:schemeClr val="dk2"/>
            </a:solidFill>
            <a:prstDash val="solid"/>
            <a:round/>
            <a:headEnd type="none" w="med" len="med"/>
            <a:tailEnd type="none" w="med" len="med"/>
          </a:ln>
        </p:spPr>
      </p:cxnSp>
      <p:cxnSp>
        <p:nvCxnSpPr>
          <p:cNvPr id="134" name="Google Shape;134;p16"/>
          <p:cNvCxnSpPr>
            <a:stCxn id="132" idx="2"/>
          </p:cNvCxnSpPr>
          <p:nvPr/>
        </p:nvCxnSpPr>
        <p:spPr>
          <a:xfrm flipH="1">
            <a:off x="1236756" y="3546776"/>
            <a:ext cx="3900" cy="328800"/>
          </a:xfrm>
          <a:prstGeom prst="straightConnector1">
            <a:avLst/>
          </a:prstGeom>
          <a:noFill/>
          <a:ln w="9525" cap="flat" cmpd="sng">
            <a:solidFill>
              <a:schemeClr val="dk2"/>
            </a:solidFill>
            <a:prstDash val="solid"/>
            <a:round/>
            <a:headEnd type="none" w="med" len="med"/>
            <a:tailEnd type="none" w="med" len="med"/>
          </a:ln>
        </p:spPr>
      </p:cxnSp>
      <p:cxnSp>
        <p:nvCxnSpPr>
          <p:cNvPr id="135" name="Google Shape;135;p16"/>
          <p:cNvCxnSpPr/>
          <p:nvPr/>
        </p:nvCxnSpPr>
        <p:spPr>
          <a:xfrm>
            <a:off x="1071868" y="3885751"/>
            <a:ext cx="350400" cy="0"/>
          </a:xfrm>
          <a:prstGeom prst="straightConnector1">
            <a:avLst/>
          </a:prstGeom>
          <a:noFill/>
          <a:ln w="9525" cap="flat" cmpd="sng">
            <a:solidFill>
              <a:schemeClr val="dk2"/>
            </a:solidFill>
            <a:prstDash val="solid"/>
            <a:round/>
            <a:headEnd type="none" w="med" len="med"/>
            <a:tailEnd type="none" w="med" len="med"/>
          </a:ln>
        </p:spPr>
      </p:cxnSp>
      <p:cxnSp>
        <p:nvCxnSpPr>
          <p:cNvPr id="136" name="Google Shape;136;p16"/>
          <p:cNvCxnSpPr>
            <a:stCxn id="130" idx="1"/>
          </p:cNvCxnSpPr>
          <p:nvPr/>
        </p:nvCxnSpPr>
        <p:spPr>
          <a:xfrm flipH="1">
            <a:off x="2143756" y="3411926"/>
            <a:ext cx="280500" cy="9900"/>
          </a:xfrm>
          <a:prstGeom prst="straightConnector1">
            <a:avLst/>
          </a:prstGeom>
          <a:noFill/>
          <a:ln w="9525" cap="flat" cmpd="sng">
            <a:solidFill>
              <a:schemeClr val="dk2"/>
            </a:solidFill>
            <a:prstDash val="solid"/>
            <a:round/>
            <a:headEnd type="none" w="med" len="med"/>
            <a:tailEnd type="none" w="med" len="med"/>
          </a:ln>
        </p:spPr>
      </p:cxnSp>
      <p:sp>
        <p:nvSpPr>
          <p:cNvPr id="137" name="Google Shape;137;p16"/>
          <p:cNvSpPr/>
          <p:nvPr/>
        </p:nvSpPr>
        <p:spPr>
          <a:xfrm>
            <a:off x="1854268" y="3289526"/>
            <a:ext cx="289500" cy="269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8" name="Google Shape;138;p16"/>
          <p:cNvCxnSpPr/>
          <p:nvPr/>
        </p:nvCxnSpPr>
        <p:spPr>
          <a:xfrm>
            <a:off x="2273243" y="3416801"/>
            <a:ext cx="0" cy="419400"/>
          </a:xfrm>
          <a:prstGeom prst="straightConnector1">
            <a:avLst/>
          </a:prstGeom>
          <a:noFill/>
          <a:ln w="9525" cap="flat" cmpd="sng">
            <a:solidFill>
              <a:schemeClr val="dk2"/>
            </a:solidFill>
            <a:prstDash val="solid"/>
            <a:round/>
            <a:headEnd type="none" w="med" len="med"/>
            <a:tailEnd type="none" w="med" len="med"/>
          </a:ln>
        </p:spPr>
      </p:cxnSp>
      <p:cxnSp>
        <p:nvCxnSpPr>
          <p:cNvPr id="139" name="Google Shape;139;p16"/>
          <p:cNvCxnSpPr/>
          <p:nvPr/>
        </p:nvCxnSpPr>
        <p:spPr>
          <a:xfrm>
            <a:off x="1835068" y="3831326"/>
            <a:ext cx="958800" cy="0"/>
          </a:xfrm>
          <a:prstGeom prst="straightConnector1">
            <a:avLst/>
          </a:prstGeom>
          <a:noFill/>
          <a:ln w="9525" cap="flat" cmpd="sng">
            <a:solidFill>
              <a:schemeClr val="dk2"/>
            </a:solidFill>
            <a:prstDash val="solid"/>
            <a:round/>
            <a:headEnd type="none" w="med" len="med"/>
            <a:tailEnd type="none" w="med" len="med"/>
          </a:ln>
        </p:spPr>
      </p:cxnSp>
      <p:cxnSp>
        <p:nvCxnSpPr>
          <p:cNvPr id="140" name="Google Shape;140;p16"/>
          <p:cNvCxnSpPr/>
          <p:nvPr/>
        </p:nvCxnSpPr>
        <p:spPr>
          <a:xfrm flipH="1">
            <a:off x="2791118" y="3831326"/>
            <a:ext cx="9900" cy="349500"/>
          </a:xfrm>
          <a:prstGeom prst="straightConnector1">
            <a:avLst/>
          </a:prstGeom>
          <a:noFill/>
          <a:ln w="9525" cap="flat" cmpd="sng">
            <a:solidFill>
              <a:schemeClr val="dk2"/>
            </a:solidFill>
            <a:prstDash val="solid"/>
            <a:round/>
            <a:headEnd type="none" w="med" len="med"/>
            <a:tailEnd type="none" w="med" len="med"/>
          </a:ln>
        </p:spPr>
      </p:cxnSp>
      <p:cxnSp>
        <p:nvCxnSpPr>
          <p:cNvPr id="141" name="Google Shape;141;p16"/>
          <p:cNvCxnSpPr/>
          <p:nvPr/>
        </p:nvCxnSpPr>
        <p:spPr>
          <a:xfrm flipH="1">
            <a:off x="1827918" y="3831326"/>
            <a:ext cx="9900" cy="349500"/>
          </a:xfrm>
          <a:prstGeom prst="straightConnector1">
            <a:avLst/>
          </a:prstGeom>
          <a:noFill/>
          <a:ln w="9525" cap="flat" cmpd="sng">
            <a:solidFill>
              <a:schemeClr val="dk2"/>
            </a:solidFill>
            <a:prstDash val="solid"/>
            <a:round/>
            <a:headEnd type="none" w="med" len="med"/>
            <a:tailEnd type="none" w="med" len="med"/>
          </a:ln>
        </p:spPr>
      </p:cxnSp>
      <p:sp>
        <p:nvSpPr>
          <p:cNvPr id="142" name="Google Shape;142;p16"/>
          <p:cNvSpPr/>
          <p:nvPr/>
        </p:nvSpPr>
        <p:spPr>
          <a:xfrm>
            <a:off x="1688118" y="4185701"/>
            <a:ext cx="289500" cy="2697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2669068" y="4185701"/>
            <a:ext cx="289500" cy="269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4" name="Google Shape;144;p16"/>
          <p:cNvCxnSpPr/>
          <p:nvPr/>
        </p:nvCxnSpPr>
        <p:spPr>
          <a:xfrm>
            <a:off x="2467068" y="2038676"/>
            <a:ext cx="0" cy="699000"/>
          </a:xfrm>
          <a:prstGeom prst="straightConnector1">
            <a:avLst/>
          </a:prstGeom>
          <a:noFill/>
          <a:ln w="9525" cap="flat" cmpd="sng">
            <a:solidFill>
              <a:schemeClr val="dk2"/>
            </a:solidFill>
            <a:prstDash val="solid"/>
            <a:round/>
            <a:headEnd type="none" w="med" len="med"/>
            <a:tailEnd type="none" w="med" len="med"/>
          </a:ln>
        </p:spPr>
      </p:cxnSp>
      <p:cxnSp>
        <p:nvCxnSpPr>
          <p:cNvPr id="145" name="Google Shape;145;p16"/>
          <p:cNvCxnSpPr/>
          <p:nvPr/>
        </p:nvCxnSpPr>
        <p:spPr>
          <a:xfrm>
            <a:off x="1977618" y="2038601"/>
            <a:ext cx="998700" cy="9900"/>
          </a:xfrm>
          <a:prstGeom prst="straightConnector1">
            <a:avLst/>
          </a:prstGeom>
          <a:noFill/>
          <a:ln w="9525" cap="flat" cmpd="sng">
            <a:solidFill>
              <a:schemeClr val="dk2"/>
            </a:solidFill>
            <a:prstDash val="solid"/>
            <a:round/>
            <a:headEnd type="none" w="med" len="med"/>
            <a:tailEnd type="none" w="med" len="med"/>
          </a:ln>
        </p:spPr>
      </p:cxnSp>
      <p:sp>
        <p:nvSpPr>
          <p:cNvPr id="146" name="Google Shape;146;p16"/>
          <p:cNvSpPr/>
          <p:nvPr/>
        </p:nvSpPr>
        <p:spPr>
          <a:xfrm>
            <a:off x="1688118" y="1908701"/>
            <a:ext cx="289500" cy="2697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6"/>
          <p:cNvSpPr/>
          <p:nvPr/>
        </p:nvSpPr>
        <p:spPr>
          <a:xfrm>
            <a:off x="2976318" y="1908701"/>
            <a:ext cx="289500" cy="269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8" name="Google Shape;148;p16"/>
          <p:cNvCxnSpPr/>
          <p:nvPr/>
        </p:nvCxnSpPr>
        <p:spPr>
          <a:xfrm>
            <a:off x="7847618" y="3421901"/>
            <a:ext cx="0" cy="154500"/>
          </a:xfrm>
          <a:prstGeom prst="straightConnector1">
            <a:avLst/>
          </a:prstGeom>
          <a:noFill/>
          <a:ln w="9525" cap="flat" cmpd="sng">
            <a:solidFill>
              <a:schemeClr val="dk2"/>
            </a:solidFill>
            <a:prstDash val="solid"/>
            <a:round/>
            <a:headEnd type="none" w="med" len="med"/>
            <a:tailEnd type="none" w="med" len="med"/>
          </a:ln>
        </p:spPr>
      </p:cxnSp>
      <p:cxnSp>
        <p:nvCxnSpPr>
          <p:cNvPr id="149" name="Google Shape;149;p16"/>
          <p:cNvCxnSpPr/>
          <p:nvPr/>
        </p:nvCxnSpPr>
        <p:spPr>
          <a:xfrm>
            <a:off x="7847518" y="3649176"/>
            <a:ext cx="0" cy="154500"/>
          </a:xfrm>
          <a:prstGeom prst="straightConnector1">
            <a:avLst/>
          </a:prstGeom>
          <a:noFill/>
          <a:ln w="9525" cap="flat" cmpd="sng">
            <a:solidFill>
              <a:schemeClr val="dk2"/>
            </a:solidFill>
            <a:prstDash val="solid"/>
            <a:round/>
            <a:headEnd type="none" w="med" len="med"/>
            <a:tailEnd type="none" w="med" len="med"/>
          </a:ln>
        </p:spPr>
      </p:cxnSp>
      <p:cxnSp>
        <p:nvCxnSpPr>
          <p:cNvPr id="150" name="Google Shape;150;p16"/>
          <p:cNvCxnSpPr/>
          <p:nvPr/>
        </p:nvCxnSpPr>
        <p:spPr>
          <a:xfrm>
            <a:off x="7847618" y="3852626"/>
            <a:ext cx="0" cy="154500"/>
          </a:xfrm>
          <a:prstGeom prst="straightConnector1">
            <a:avLst/>
          </a:prstGeom>
          <a:noFill/>
          <a:ln w="9525" cap="flat" cmpd="sng">
            <a:solidFill>
              <a:schemeClr val="dk2"/>
            </a:solidFill>
            <a:prstDash val="solid"/>
            <a:round/>
            <a:headEnd type="none" w="med" len="med"/>
            <a:tailEnd type="none" w="med" len="med"/>
          </a:ln>
        </p:spPr>
      </p:cxnSp>
      <p:sp>
        <p:nvSpPr>
          <p:cNvPr id="151" name="Google Shape;151;p16"/>
          <p:cNvSpPr/>
          <p:nvPr/>
        </p:nvSpPr>
        <p:spPr>
          <a:xfrm>
            <a:off x="7702768" y="4025926"/>
            <a:ext cx="289500" cy="269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6"/>
          <p:cNvSpPr/>
          <p:nvPr/>
        </p:nvSpPr>
        <p:spPr>
          <a:xfrm flipH="1">
            <a:off x="7607968" y="4025926"/>
            <a:ext cx="479100" cy="328800"/>
          </a:xfrm>
          <a:prstGeom prst="bracketPair">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194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17"/>
          <p:cNvPicPr preferRelativeResize="0"/>
          <p:nvPr/>
        </p:nvPicPr>
        <p:blipFill>
          <a:blip r:embed="rId3">
            <a:alphaModFix/>
          </a:blip>
          <a:stretch>
            <a:fillRect/>
          </a:stretch>
        </p:blipFill>
        <p:spPr>
          <a:xfrm>
            <a:off x="395284" y="1745075"/>
            <a:ext cx="4015540" cy="2841000"/>
          </a:xfrm>
          <a:prstGeom prst="rect">
            <a:avLst/>
          </a:prstGeom>
          <a:noFill/>
          <a:ln>
            <a:noFill/>
          </a:ln>
        </p:spPr>
      </p:pic>
      <p:sp>
        <p:nvSpPr>
          <p:cNvPr id="158" name="Google Shape;158;p17"/>
          <p:cNvSpPr txBox="1">
            <a:spLocks noGrp="1"/>
          </p:cNvSpPr>
          <p:nvPr>
            <p:ph type="title"/>
          </p:nvPr>
        </p:nvSpPr>
        <p:spPr>
          <a:xfrm>
            <a:off x="218710" y="178266"/>
            <a:ext cx="7007902" cy="800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What a G</a:t>
            </a:r>
            <a:r>
              <a:rPr lang="en-US" dirty="0"/>
              <a:t>e</a:t>
            </a:r>
            <a:r>
              <a:rPr lang="en" dirty="0"/>
              <a:t>netic C</a:t>
            </a:r>
            <a:r>
              <a:rPr lang="en-US" dirty="0"/>
              <a:t>o</a:t>
            </a:r>
            <a:r>
              <a:rPr lang="en" dirty="0"/>
              <a:t>unselor </a:t>
            </a:r>
            <a:r>
              <a:rPr lang="en" i="1" dirty="0"/>
              <a:t>Doesn’t</a:t>
            </a:r>
            <a:r>
              <a:rPr lang="en" dirty="0"/>
              <a:t> Do</a:t>
            </a:r>
            <a:endParaRPr dirty="0"/>
          </a:p>
        </p:txBody>
      </p:sp>
      <p:sp>
        <p:nvSpPr>
          <p:cNvPr id="159" name="Google Shape;159;p17"/>
          <p:cNvSpPr txBox="1"/>
          <p:nvPr/>
        </p:nvSpPr>
        <p:spPr>
          <a:xfrm>
            <a:off x="1367825" y="1227288"/>
            <a:ext cx="2127300"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solidFill>
                  <a:srgbClr val="66BBB0"/>
                </a:solidFill>
                <a:latin typeface="Corbel" panose="020B0503020204020204" pitchFamily="34" charset="0"/>
                <a:ea typeface="Open Sans"/>
                <a:cs typeface="Open Sans"/>
                <a:sym typeface="Open Sans"/>
              </a:rPr>
              <a:t>Clone people</a:t>
            </a:r>
            <a:endParaRPr b="1" dirty="0">
              <a:solidFill>
                <a:srgbClr val="66BBB0"/>
              </a:solidFill>
              <a:latin typeface="Corbel" panose="020B0503020204020204" pitchFamily="34" charset="0"/>
              <a:ea typeface="Open Sans"/>
              <a:cs typeface="Open Sans"/>
              <a:sym typeface="Open Sans"/>
            </a:endParaRPr>
          </a:p>
        </p:txBody>
      </p:sp>
      <p:sp>
        <p:nvSpPr>
          <p:cNvPr id="160" name="Google Shape;160;p17"/>
          <p:cNvSpPr/>
          <p:nvPr/>
        </p:nvSpPr>
        <p:spPr>
          <a:xfrm>
            <a:off x="1384550" y="2159550"/>
            <a:ext cx="2037000" cy="1891200"/>
          </a:xfrm>
          <a:prstGeom prst="noSmoking">
            <a:avLst>
              <a:gd name="adj" fmla="val 18750"/>
            </a:avLst>
          </a:pr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1" name="Google Shape;161;p17"/>
          <p:cNvPicPr preferRelativeResize="0"/>
          <p:nvPr/>
        </p:nvPicPr>
        <p:blipFill>
          <a:blip r:embed="rId4">
            <a:alphaModFix/>
          </a:blip>
          <a:stretch>
            <a:fillRect/>
          </a:stretch>
        </p:blipFill>
        <p:spPr>
          <a:xfrm>
            <a:off x="4933300" y="1702350"/>
            <a:ext cx="3899001" cy="2926441"/>
          </a:xfrm>
          <a:prstGeom prst="rect">
            <a:avLst/>
          </a:prstGeom>
          <a:noFill/>
          <a:ln>
            <a:noFill/>
          </a:ln>
        </p:spPr>
      </p:pic>
      <p:sp>
        <p:nvSpPr>
          <p:cNvPr id="162" name="Google Shape;162;p17"/>
          <p:cNvSpPr txBox="1"/>
          <p:nvPr/>
        </p:nvSpPr>
        <p:spPr>
          <a:xfrm>
            <a:off x="5429600" y="1006442"/>
            <a:ext cx="2906400" cy="738633"/>
          </a:xfrm>
          <a:prstGeom prst="rect">
            <a:avLst/>
          </a:prstGeom>
          <a:noFill/>
          <a:ln>
            <a:noFill/>
          </a:ln>
        </p:spPr>
        <p:txBody>
          <a:bodyPr spcFirstLastPara="1" wrap="square" lIns="91425" tIns="91425" rIns="91425" bIns="91425" anchor="t" anchorCtr="0">
            <a:spAutoFit/>
          </a:bodyPr>
          <a:lstStyle/>
          <a:p>
            <a:pPr algn="ctr"/>
            <a:r>
              <a:rPr lang="en" b="1" dirty="0">
                <a:solidFill>
                  <a:srgbClr val="66BBB0"/>
                </a:solidFill>
                <a:latin typeface="Corbel" panose="020B0503020204020204" pitchFamily="34" charset="0"/>
                <a:ea typeface="Open Sans"/>
                <a:cs typeface="Open Sans"/>
                <a:sym typeface="Open Sans"/>
              </a:rPr>
              <a:t>Help expecting parents create designer babies</a:t>
            </a:r>
            <a:endParaRPr b="1" dirty="0">
              <a:solidFill>
                <a:srgbClr val="66BBB0"/>
              </a:solidFill>
              <a:latin typeface="Corbel" panose="020B0503020204020204" pitchFamily="34" charset="0"/>
              <a:ea typeface="Open Sans"/>
              <a:cs typeface="Open Sans"/>
              <a:sym typeface="Open Sans"/>
            </a:endParaRPr>
          </a:p>
        </p:txBody>
      </p:sp>
      <p:sp>
        <p:nvSpPr>
          <p:cNvPr id="163" name="Google Shape;163;p17"/>
          <p:cNvSpPr/>
          <p:nvPr/>
        </p:nvSpPr>
        <p:spPr>
          <a:xfrm>
            <a:off x="5864300" y="2159550"/>
            <a:ext cx="2037000" cy="1891200"/>
          </a:xfrm>
          <a:prstGeom prst="noSmoking">
            <a:avLst>
              <a:gd name="adj" fmla="val 18750"/>
            </a:avLst>
          </a:pr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812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1000"/>
                                        <p:tgtEl>
                                          <p:spTgt spid="157"/>
                                        </p:tgtEl>
                                      </p:cBhvr>
                                    </p:animEffect>
                                  </p:childTnLst>
                                </p:cTn>
                              </p:par>
                              <p:par>
                                <p:cTn id="8" presetID="10" presetClass="entr" presetSubtype="0" fill="hold" nodeType="withEffect">
                                  <p:stCondLst>
                                    <p:cond delay="0"/>
                                  </p:stCondLst>
                                  <p:childTnLst>
                                    <p:set>
                                      <p:cBhvr>
                                        <p:cTn id="9" dur="1" fill="hold">
                                          <p:stCondLst>
                                            <p:cond delay="0"/>
                                          </p:stCondLst>
                                        </p:cTn>
                                        <p:tgtEl>
                                          <p:spTgt spid="159"/>
                                        </p:tgtEl>
                                        <p:attrNameLst>
                                          <p:attrName>style.visibility</p:attrName>
                                        </p:attrNameLst>
                                      </p:cBhvr>
                                      <p:to>
                                        <p:strVal val="visible"/>
                                      </p:to>
                                    </p:set>
                                    <p:animEffect transition="in" filter="fade">
                                      <p:cBhvr>
                                        <p:cTn id="10" dur="1000"/>
                                        <p:tgtEl>
                                          <p:spTgt spid="15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0"/>
                                        </p:tgtEl>
                                        <p:attrNameLst>
                                          <p:attrName>style.visibility</p:attrName>
                                        </p:attrNameLst>
                                      </p:cBhvr>
                                      <p:to>
                                        <p:strVal val="visible"/>
                                      </p:to>
                                    </p:set>
                                    <p:animEffect transition="in" filter="fade">
                                      <p:cBhvr>
                                        <p:cTn id="15" dur="1000"/>
                                        <p:tgtEl>
                                          <p:spTgt spid="16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2"/>
                                        </p:tgtEl>
                                        <p:attrNameLst>
                                          <p:attrName>style.visibility</p:attrName>
                                        </p:attrNameLst>
                                      </p:cBhvr>
                                      <p:to>
                                        <p:strVal val="visible"/>
                                      </p:to>
                                    </p:set>
                                    <p:animEffect transition="in" filter="fade">
                                      <p:cBhvr>
                                        <p:cTn id="20" dur="1000"/>
                                        <p:tgtEl>
                                          <p:spTgt spid="162"/>
                                        </p:tgtEl>
                                      </p:cBhvr>
                                    </p:animEffect>
                                  </p:childTnLst>
                                </p:cTn>
                              </p:par>
                              <p:par>
                                <p:cTn id="21" presetID="10" presetClass="entr" presetSubtype="0" fill="hold" nodeType="withEffect">
                                  <p:stCondLst>
                                    <p:cond delay="0"/>
                                  </p:stCondLst>
                                  <p:childTnLst>
                                    <p:set>
                                      <p:cBhvr>
                                        <p:cTn id="22" dur="1" fill="hold">
                                          <p:stCondLst>
                                            <p:cond delay="0"/>
                                          </p:stCondLst>
                                        </p:cTn>
                                        <p:tgtEl>
                                          <p:spTgt spid="161"/>
                                        </p:tgtEl>
                                        <p:attrNameLst>
                                          <p:attrName>style.visibility</p:attrName>
                                        </p:attrNameLst>
                                      </p:cBhvr>
                                      <p:to>
                                        <p:strVal val="visible"/>
                                      </p:to>
                                    </p:set>
                                    <p:animEffect transition="in" filter="fade">
                                      <p:cBhvr>
                                        <p:cTn id="23" dur="1000"/>
                                        <p:tgtEl>
                                          <p:spTgt spid="16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3"/>
                                        </p:tgtEl>
                                        <p:attrNameLst>
                                          <p:attrName>style.visibility</p:attrName>
                                        </p:attrNameLst>
                                      </p:cBhvr>
                                      <p:to>
                                        <p:strVal val="visible"/>
                                      </p:to>
                                    </p:set>
                                    <p:animEffect transition="in" filter="fade">
                                      <p:cBhvr>
                                        <p:cTn id="28" dur="12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8"/>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What Does a Genetic Counselor Do?</a:t>
            </a:r>
            <a:endParaRPr/>
          </a:p>
        </p:txBody>
      </p:sp>
      <p:sp>
        <p:nvSpPr>
          <p:cNvPr id="169" name="Google Shape;169;p18"/>
          <p:cNvSpPr txBox="1">
            <a:spLocks noGrp="1"/>
          </p:cNvSpPr>
          <p:nvPr>
            <p:ph idx="1"/>
          </p:nvPr>
        </p:nvSpPr>
        <p:spPr>
          <a:xfrm>
            <a:off x="167114" y="1237570"/>
            <a:ext cx="5407573" cy="3394472"/>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pPr>
            <a:r>
              <a:rPr lang="en" sz="1800" b="1" dirty="0">
                <a:solidFill>
                  <a:schemeClr val="accent1"/>
                </a:solidFill>
                <a:latin typeface="Corbel" panose="020B0503020204020204" pitchFamily="34" charset="0"/>
              </a:rPr>
              <a:t>Provide information</a:t>
            </a:r>
            <a:r>
              <a:rPr lang="en" sz="1800" dirty="0">
                <a:latin typeface="Corbel" panose="020B0503020204020204" pitchFamily="34" charset="0"/>
              </a:rPr>
              <a:t> about genetics, inheritance, and specific genetic conditions</a:t>
            </a:r>
            <a:endParaRPr sz="1800" dirty="0">
              <a:latin typeface="Corbel" panose="020B0503020204020204" pitchFamily="34" charset="0"/>
            </a:endParaRPr>
          </a:p>
          <a:p>
            <a:pPr marL="457200" lvl="0" indent="-330200" algn="l" rtl="0">
              <a:spcBef>
                <a:spcPts val="0"/>
              </a:spcBef>
              <a:spcAft>
                <a:spcPts val="0"/>
              </a:spcAft>
              <a:buSzPts val="1600"/>
            </a:pPr>
            <a:r>
              <a:rPr lang="en" sz="1800" b="1" dirty="0">
                <a:solidFill>
                  <a:schemeClr val="accent1"/>
                </a:solidFill>
                <a:latin typeface="Corbel" panose="020B0503020204020204" pitchFamily="34" charset="0"/>
              </a:rPr>
              <a:t>Discuss the benefits, risks, and limitations</a:t>
            </a:r>
            <a:r>
              <a:rPr lang="en" sz="1800" dirty="0">
                <a:latin typeface="Corbel" panose="020B0503020204020204" pitchFamily="34" charset="0"/>
              </a:rPr>
              <a:t> of genetic testing</a:t>
            </a:r>
            <a:endParaRPr sz="1800" dirty="0">
              <a:latin typeface="Corbel" panose="020B0503020204020204" pitchFamily="34" charset="0"/>
            </a:endParaRPr>
          </a:p>
          <a:p>
            <a:pPr marL="457200" lvl="0" indent="-330200" algn="l" rtl="0">
              <a:spcBef>
                <a:spcPts val="0"/>
              </a:spcBef>
              <a:spcAft>
                <a:spcPts val="0"/>
              </a:spcAft>
              <a:buSzPts val="1600"/>
            </a:pPr>
            <a:r>
              <a:rPr lang="en" sz="1800" b="1" dirty="0">
                <a:solidFill>
                  <a:schemeClr val="accent1"/>
                </a:solidFill>
                <a:latin typeface="Corbel" panose="020B0503020204020204" pitchFamily="34" charset="0"/>
              </a:rPr>
              <a:t>Interpret genetic testing results</a:t>
            </a:r>
            <a:r>
              <a:rPr lang="en" sz="1800" dirty="0">
                <a:latin typeface="Corbel" panose="020B0503020204020204" pitchFamily="34" charset="0"/>
              </a:rPr>
              <a:t> and </a:t>
            </a:r>
            <a:r>
              <a:rPr lang="en" sz="1800" b="1" dirty="0">
                <a:solidFill>
                  <a:schemeClr val="accent1"/>
                </a:solidFill>
                <a:latin typeface="Corbel" panose="020B0503020204020204" pitchFamily="34" charset="0"/>
              </a:rPr>
              <a:t>help patients make decisions</a:t>
            </a:r>
            <a:r>
              <a:rPr lang="en" sz="1800" dirty="0">
                <a:latin typeface="Corbel" panose="020B0503020204020204" pitchFamily="34" charset="0"/>
              </a:rPr>
              <a:t> using those results and other important information</a:t>
            </a:r>
            <a:endParaRPr sz="1800" dirty="0">
              <a:latin typeface="Corbel" panose="020B0503020204020204" pitchFamily="34" charset="0"/>
            </a:endParaRPr>
          </a:p>
          <a:p>
            <a:pPr marL="457200" lvl="0" indent="-330200" algn="l" rtl="0">
              <a:spcBef>
                <a:spcPts val="0"/>
              </a:spcBef>
              <a:spcAft>
                <a:spcPts val="0"/>
              </a:spcAft>
              <a:buSzPts val="1600"/>
            </a:pPr>
            <a:r>
              <a:rPr lang="en" sz="1800" b="1" dirty="0">
                <a:solidFill>
                  <a:schemeClr val="accent1"/>
                </a:solidFill>
                <a:latin typeface="Corbel" panose="020B0503020204020204" pitchFamily="34" charset="0"/>
              </a:rPr>
              <a:t>Provide support</a:t>
            </a:r>
            <a:r>
              <a:rPr lang="en" sz="1800" dirty="0">
                <a:latin typeface="Corbel" panose="020B0503020204020204" pitchFamily="34" charset="0"/>
              </a:rPr>
              <a:t> to patients, their families, their other healthcare providers, and their community</a:t>
            </a:r>
            <a:endParaRPr sz="1800" dirty="0">
              <a:latin typeface="Corbel" panose="020B0503020204020204" pitchFamily="34" charset="0"/>
            </a:endParaRPr>
          </a:p>
        </p:txBody>
      </p:sp>
      <p:pic>
        <p:nvPicPr>
          <p:cNvPr id="2" name="Picture 1"/>
          <p:cNvPicPr>
            <a:picLocks noChangeAspect="1"/>
          </p:cNvPicPr>
          <p:nvPr/>
        </p:nvPicPr>
        <p:blipFill>
          <a:blip r:embed="rId3"/>
          <a:stretch>
            <a:fillRect/>
          </a:stretch>
        </p:blipFill>
        <p:spPr>
          <a:xfrm>
            <a:off x="5429030" y="1102828"/>
            <a:ext cx="3188303" cy="3589118"/>
          </a:xfrm>
          <a:prstGeom prst="rect">
            <a:avLst/>
          </a:prstGeom>
        </p:spPr>
      </p:pic>
    </p:spTree>
    <p:extLst>
      <p:ext uri="{BB962C8B-B14F-4D97-AF65-F5344CB8AC3E}">
        <p14:creationId xmlns:p14="http://schemas.microsoft.com/office/powerpoint/2010/main" val="179660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
                                            <p:txEl>
                                              <p:pRg st="0" end="0"/>
                                            </p:txEl>
                                          </p:spTgt>
                                        </p:tgtEl>
                                        <p:attrNameLst>
                                          <p:attrName>style.visibility</p:attrName>
                                        </p:attrNameLst>
                                      </p:cBhvr>
                                      <p:to>
                                        <p:strVal val="visible"/>
                                      </p:to>
                                    </p:set>
                                    <p:animEffect transition="in" filter="fade">
                                      <p:cBhvr>
                                        <p:cTn id="7" dur="1000"/>
                                        <p:tgtEl>
                                          <p:spTgt spid="1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9">
                                            <p:txEl>
                                              <p:pRg st="1" end="1"/>
                                            </p:txEl>
                                          </p:spTgt>
                                        </p:tgtEl>
                                        <p:attrNameLst>
                                          <p:attrName>style.visibility</p:attrName>
                                        </p:attrNameLst>
                                      </p:cBhvr>
                                      <p:to>
                                        <p:strVal val="visible"/>
                                      </p:to>
                                    </p:set>
                                    <p:animEffect transition="in" filter="fade">
                                      <p:cBhvr>
                                        <p:cTn id="12" dur="1000"/>
                                        <p:tgtEl>
                                          <p:spTgt spid="1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9">
                                            <p:txEl>
                                              <p:pRg st="2" end="2"/>
                                            </p:txEl>
                                          </p:spTgt>
                                        </p:tgtEl>
                                        <p:attrNameLst>
                                          <p:attrName>style.visibility</p:attrName>
                                        </p:attrNameLst>
                                      </p:cBhvr>
                                      <p:to>
                                        <p:strVal val="visible"/>
                                      </p:to>
                                    </p:set>
                                    <p:animEffect transition="in" filter="fade">
                                      <p:cBhvr>
                                        <p:cTn id="17" dur="1000"/>
                                        <p:tgtEl>
                                          <p:spTgt spid="1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9">
                                            <p:txEl>
                                              <p:pRg st="3" end="3"/>
                                            </p:txEl>
                                          </p:spTgt>
                                        </p:tgtEl>
                                        <p:attrNameLst>
                                          <p:attrName>style.visibility</p:attrName>
                                        </p:attrNameLst>
                                      </p:cBhvr>
                                      <p:to>
                                        <p:strVal val="visible"/>
                                      </p:to>
                                    </p:set>
                                    <p:animEffect transition="in" filter="fade">
                                      <p:cBhvr>
                                        <p:cTn id="22" dur="1000"/>
                                        <p:tgtEl>
                                          <p:spTgt spid="16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9"/>
          <p:cNvSpPr txBox="1">
            <a:spLocks noGrp="1"/>
          </p:cNvSpPr>
          <p:nvPr>
            <p:ph type="title"/>
          </p:nvPr>
        </p:nvSpPr>
        <p:spPr>
          <a:xfrm>
            <a:off x="155460" y="90218"/>
            <a:ext cx="7531805" cy="800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On Any Given Day, A Genetic Counselor is a...</a:t>
            </a:r>
            <a:endParaRPr dirty="0"/>
          </a:p>
        </p:txBody>
      </p:sp>
      <p:sp>
        <p:nvSpPr>
          <p:cNvPr id="180" name="Google Shape;180;p19"/>
          <p:cNvSpPr txBox="1">
            <a:spLocks noGrp="1"/>
          </p:cNvSpPr>
          <p:nvPr>
            <p:ph type="body" idx="4294967295"/>
          </p:nvPr>
        </p:nvSpPr>
        <p:spPr>
          <a:xfrm flipH="1">
            <a:off x="1720655" y="2470692"/>
            <a:ext cx="1703614" cy="534988"/>
          </a:xfrm>
          <a:prstGeom prst="rect">
            <a:avLst/>
          </a:prstGeom>
        </p:spPr>
        <p:txBody>
          <a:bodyPr spcFirstLastPara="1" wrap="square" lIns="91425" tIns="91425" rIns="91425" bIns="91425" anchor="ctr" anchorCtr="0">
            <a:noAutofit/>
          </a:bodyPr>
          <a:lstStyle/>
          <a:p>
            <a:pPr marL="0" lvl="0" indent="0" algn="ctr">
              <a:spcBef>
                <a:spcPts val="0"/>
              </a:spcBef>
              <a:spcAft>
                <a:spcPts val="1200"/>
              </a:spcAft>
              <a:buNone/>
            </a:pPr>
            <a:r>
              <a:rPr lang="en" sz="2000" b="1" dirty="0">
                <a:solidFill>
                  <a:srgbClr val="58595B"/>
                </a:solidFill>
                <a:latin typeface="Corbel" panose="020B0503020204020204" pitchFamily="34" charset="0"/>
              </a:rPr>
              <a:t>Detective</a:t>
            </a:r>
            <a:endParaRPr sz="2000" b="1" dirty="0">
              <a:solidFill>
                <a:srgbClr val="58595B"/>
              </a:solidFill>
              <a:latin typeface="Corbel" panose="020B0503020204020204" pitchFamily="34" charset="0"/>
            </a:endParaRPr>
          </a:p>
        </p:txBody>
      </p:sp>
      <p:sp>
        <p:nvSpPr>
          <p:cNvPr id="181" name="Google Shape;181;p19"/>
          <p:cNvSpPr txBox="1">
            <a:spLocks noGrp="1"/>
          </p:cNvSpPr>
          <p:nvPr>
            <p:ph type="body" idx="4294967295"/>
          </p:nvPr>
        </p:nvSpPr>
        <p:spPr>
          <a:xfrm flipH="1">
            <a:off x="1798639" y="3788798"/>
            <a:ext cx="1436443" cy="534988"/>
          </a:xfrm>
          <a:prstGeom prst="rect">
            <a:avLst/>
          </a:prstGeom>
        </p:spPr>
        <p:txBody>
          <a:bodyPr spcFirstLastPara="1" wrap="square" lIns="91425" tIns="91425" rIns="91425" bIns="91425" anchor="ctr" anchorCtr="0">
            <a:noAutofit/>
          </a:bodyPr>
          <a:lstStyle/>
          <a:p>
            <a:pPr marL="0" indent="0" algn="ctr">
              <a:spcBef>
                <a:spcPts val="0"/>
              </a:spcBef>
              <a:spcAft>
                <a:spcPts val="1200"/>
              </a:spcAft>
              <a:buNone/>
            </a:pPr>
            <a:r>
              <a:rPr lang="en" sz="2000" b="1" dirty="0">
                <a:solidFill>
                  <a:srgbClr val="58595B"/>
                </a:solidFill>
                <a:latin typeface="Corbel" panose="020B0503020204020204" pitchFamily="34" charset="0"/>
              </a:rPr>
              <a:t>Teacher</a:t>
            </a:r>
            <a:endParaRPr sz="2000" b="1" dirty="0">
              <a:solidFill>
                <a:srgbClr val="58595B"/>
              </a:solidFill>
              <a:latin typeface="Corbel" panose="020B0503020204020204" pitchFamily="34" charset="0"/>
            </a:endParaRPr>
          </a:p>
        </p:txBody>
      </p:sp>
      <p:sp>
        <p:nvSpPr>
          <p:cNvPr id="185" name="Google Shape;185;p19"/>
          <p:cNvSpPr txBox="1">
            <a:spLocks noGrp="1"/>
          </p:cNvSpPr>
          <p:nvPr>
            <p:ph type="body" idx="4294967295"/>
          </p:nvPr>
        </p:nvSpPr>
        <p:spPr>
          <a:xfrm flipH="1">
            <a:off x="5994734" y="1281193"/>
            <a:ext cx="1610552" cy="534987"/>
          </a:xfrm>
          <a:prstGeom prst="rect">
            <a:avLst/>
          </a:prstGeom>
        </p:spPr>
        <p:txBody>
          <a:bodyPr spcFirstLastPara="1" wrap="square" lIns="91425" tIns="91425" rIns="91425" bIns="91425" anchor="ctr" anchorCtr="0">
            <a:noAutofit/>
          </a:bodyPr>
          <a:lstStyle/>
          <a:p>
            <a:pPr marL="0" lvl="0" indent="0" algn="ctr">
              <a:spcBef>
                <a:spcPts val="0"/>
              </a:spcBef>
              <a:spcAft>
                <a:spcPts val="1200"/>
              </a:spcAft>
              <a:buNone/>
            </a:pPr>
            <a:r>
              <a:rPr lang="en" sz="2000" b="1" dirty="0">
                <a:solidFill>
                  <a:srgbClr val="58595B"/>
                </a:solidFill>
                <a:latin typeface="Corbel" panose="020B0503020204020204" pitchFamily="34" charset="0"/>
              </a:rPr>
              <a:t>Counselor</a:t>
            </a:r>
            <a:endParaRPr sz="2000" b="1" dirty="0">
              <a:solidFill>
                <a:srgbClr val="58595B"/>
              </a:solidFill>
              <a:latin typeface="Corbel" panose="020B0503020204020204" pitchFamily="34" charset="0"/>
            </a:endParaRPr>
          </a:p>
        </p:txBody>
      </p:sp>
      <p:sp>
        <p:nvSpPr>
          <p:cNvPr id="186" name="Google Shape;186;p19"/>
          <p:cNvSpPr txBox="1">
            <a:spLocks noGrp="1"/>
          </p:cNvSpPr>
          <p:nvPr>
            <p:ph type="body" idx="4294967295"/>
          </p:nvPr>
        </p:nvSpPr>
        <p:spPr>
          <a:xfrm flipH="1">
            <a:off x="6051490" y="2483203"/>
            <a:ext cx="1553796" cy="534987"/>
          </a:xfrm>
          <a:prstGeom prst="rect">
            <a:avLst/>
          </a:prstGeom>
        </p:spPr>
        <p:txBody>
          <a:bodyPr spcFirstLastPara="1" wrap="square" lIns="91425" tIns="91425" rIns="91425" bIns="91425" anchor="ctr" anchorCtr="0">
            <a:noAutofit/>
          </a:bodyPr>
          <a:lstStyle/>
          <a:p>
            <a:pPr marL="0" indent="0" algn="ctr">
              <a:spcBef>
                <a:spcPts val="0"/>
              </a:spcBef>
              <a:spcAft>
                <a:spcPts val="1200"/>
              </a:spcAft>
              <a:buNone/>
            </a:pPr>
            <a:r>
              <a:rPr lang="en" sz="2000" b="1" dirty="0">
                <a:solidFill>
                  <a:srgbClr val="58595B"/>
                </a:solidFill>
                <a:latin typeface="Corbel" panose="020B0503020204020204" pitchFamily="34" charset="0"/>
              </a:rPr>
              <a:t>Translator</a:t>
            </a:r>
            <a:endParaRPr sz="2000" b="1" dirty="0">
              <a:solidFill>
                <a:srgbClr val="58595B"/>
              </a:solidFill>
              <a:latin typeface="Corbel" panose="020B0503020204020204" pitchFamily="34" charset="0"/>
            </a:endParaRPr>
          </a:p>
        </p:txBody>
      </p:sp>
      <p:sp>
        <p:nvSpPr>
          <p:cNvPr id="187" name="Google Shape;187;p19"/>
          <p:cNvSpPr txBox="1">
            <a:spLocks noGrp="1"/>
          </p:cNvSpPr>
          <p:nvPr>
            <p:ph type="body" idx="4294967295"/>
          </p:nvPr>
        </p:nvSpPr>
        <p:spPr>
          <a:xfrm flipH="1">
            <a:off x="6108243" y="3721061"/>
            <a:ext cx="1566408" cy="534987"/>
          </a:xfrm>
          <a:prstGeom prst="rect">
            <a:avLst/>
          </a:prstGeom>
        </p:spPr>
        <p:txBody>
          <a:bodyPr spcFirstLastPara="1" wrap="square" lIns="91425" tIns="91425" rIns="91425" bIns="91425" anchor="ctr" anchorCtr="0">
            <a:noAutofit/>
          </a:bodyPr>
          <a:lstStyle/>
          <a:p>
            <a:pPr marL="0" lvl="0" indent="0" algn="ctr">
              <a:spcBef>
                <a:spcPts val="0"/>
              </a:spcBef>
              <a:spcAft>
                <a:spcPts val="1200"/>
              </a:spcAft>
              <a:buNone/>
            </a:pPr>
            <a:r>
              <a:rPr lang="en" sz="2000" b="1" dirty="0">
                <a:solidFill>
                  <a:srgbClr val="58595B"/>
                </a:solidFill>
                <a:latin typeface="Corbel" panose="020B0503020204020204" pitchFamily="34" charset="0"/>
              </a:rPr>
              <a:t>Advocate</a:t>
            </a:r>
            <a:endParaRPr sz="2000" b="1" dirty="0">
              <a:solidFill>
                <a:srgbClr val="58595B"/>
              </a:solidFill>
              <a:latin typeface="Corbel" panose="020B0503020204020204" pitchFamily="34" charset="0"/>
            </a:endParaRPr>
          </a:p>
        </p:txBody>
      </p:sp>
      <p:sp>
        <p:nvSpPr>
          <p:cNvPr id="16" name="Google Shape;180;p19"/>
          <p:cNvSpPr txBox="1">
            <a:spLocks/>
          </p:cNvSpPr>
          <p:nvPr/>
        </p:nvSpPr>
        <p:spPr>
          <a:xfrm flipH="1">
            <a:off x="1730377" y="1255119"/>
            <a:ext cx="1504706" cy="534988"/>
          </a:xfrm>
          <a:prstGeom prst="rect">
            <a:avLst/>
          </a:prstGeom>
        </p:spPr>
        <p:txBody>
          <a:bodyPr spcFirstLastPara="1" vert="horz" wrap="square" lIns="91425" tIns="91425" rIns="91425" bIns="91425" rtlCol="0" anchor="ctr"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spcAft>
                <a:spcPts val="1200"/>
              </a:spcAft>
              <a:buFont typeface="Arial"/>
              <a:buNone/>
            </a:pPr>
            <a:r>
              <a:rPr lang="en-US" sz="2000" b="1" dirty="0">
                <a:solidFill>
                  <a:srgbClr val="58595B"/>
                </a:solidFill>
                <a:latin typeface="Corbel" panose="020B0503020204020204" pitchFamily="34" charset="0"/>
              </a:rPr>
              <a:t>Scientist</a:t>
            </a:r>
          </a:p>
        </p:txBody>
      </p:sp>
      <p:pic>
        <p:nvPicPr>
          <p:cNvPr id="2" name="Picture 1"/>
          <p:cNvPicPr>
            <a:picLocks noChangeAspect="1"/>
          </p:cNvPicPr>
          <p:nvPr/>
        </p:nvPicPr>
        <p:blipFill>
          <a:blip r:embed="rId3"/>
          <a:stretch>
            <a:fillRect/>
          </a:stretch>
        </p:blipFill>
        <p:spPr>
          <a:xfrm>
            <a:off x="402289" y="890318"/>
            <a:ext cx="1318367" cy="995238"/>
          </a:xfrm>
          <a:prstGeom prst="rect">
            <a:avLst/>
          </a:prstGeom>
        </p:spPr>
      </p:pic>
      <p:pic>
        <p:nvPicPr>
          <p:cNvPr id="3" name="Picture 2"/>
          <p:cNvPicPr>
            <a:picLocks noChangeAspect="1"/>
          </p:cNvPicPr>
          <p:nvPr/>
        </p:nvPicPr>
        <p:blipFill>
          <a:blip r:embed="rId4"/>
          <a:stretch>
            <a:fillRect/>
          </a:stretch>
        </p:blipFill>
        <p:spPr>
          <a:xfrm>
            <a:off x="376920" y="2099703"/>
            <a:ext cx="1485088" cy="1014698"/>
          </a:xfrm>
          <a:prstGeom prst="rect">
            <a:avLst/>
          </a:prstGeom>
        </p:spPr>
      </p:pic>
      <p:pic>
        <p:nvPicPr>
          <p:cNvPr id="5" name="Picture 4"/>
          <p:cNvPicPr>
            <a:picLocks noChangeAspect="1"/>
          </p:cNvPicPr>
          <p:nvPr/>
        </p:nvPicPr>
        <p:blipFill rotWithShape="1">
          <a:blip r:embed="rId5"/>
          <a:srcRect b="7180"/>
          <a:stretch/>
        </p:blipFill>
        <p:spPr>
          <a:xfrm>
            <a:off x="427341" y="3399777"/>
            <a:ext cx="1293315" cy="1003552"/>
          </a:xfrm>
          <a:prstGeom prst="rect">
            <a:avLst/>
          </a:prstGeom>
        </p:spPr>
      </p:pic>
      <p:pic>
        <p:nvPicPr>
          <p:cNvPr id="6" name="Picture 5"/>
          <p:cNvPicPr>
            <a:picLocks noChangeAspect="1"/>
          </p:cNvPicPr>
          <p:nvPr/>
        </p:nvPicPr>
        <p:blipFill>
          <a:blip r:embed="rId6"/>
          <a:stretch>
            <a:fillRect/>
          </a:stretch>
        </p:blipFill>
        <p:spPr>
          <a:xfrm>
            <a:off x="4793016" y="2207055"/>
            <a:ext cx="1258474" cy="1055961"/>
          </a:xfrm>
          <a:prstGeom prst="rect">
            <a:avLst/>
          </a:prstGeom>
        </p:spPr>
      </p:pic>
      <p:pic>
        <p:nvPicPr>
          <p:cNvPr id="7" name="Picture 6"/>
          <p:cNvPicPr>
            <a:picLocks noChangeAspect="1"/>
          </p:cNvPicPr>
          <p:nvPr/>
        </p:nvPicPr>
        <p:blipFill>
          <a:blip r:embed="rId7"/>
          <a:stretch>
            <a:fillRect/>
          </a:stretch>
        </p:blipFill>
        <p:spPr>
          <a:xfrm>
            <a:off x="4765067" y="3399777"/>
            <a:ext cx="1343176" cy="1060020"/>
          </a:xfrm>
          <a:prstGeom prst="rect">
            <a:avLst/>
          </a:prstGeom>
        </p:spPr>
      </p:pic>
      <p:pic>
        <p:nvPicPr>
          <p:cNvPr id="8" name="Picture 7"/>
          <p:cNvPicPr>
            <a:picLocks noChangeAspect="1"/>
          </p:cNvPicPr>
          <p:nvPr/>
        </p:nvPicPr>
        <p:blipFill>
          <a:blip r:embed="rId8"/>
          <a:stretch>
            <a:fillRect/>
          </a:stretch>
        </p:blipFill>
        <p:spPr>
          <a:xfrm>
            <a:off x="4765067" y="889008"/>
            <a:ext cx="1474727" cy="1181286"/>
          </a:xfrm>
          <a:prstGeom prst="rect">
            <a:avLst/>
          </a:prstGeom>
        </p:spPr>
      </p:pic>
    </p:spTree>
    <p:extLst>
      <p:ext uri="{BB962C8B-B14F-4D97-AF65-F5344CB8AC3E}">
        <p14:creationId xmlns:p14="http://schemas.microsoft.com/office/powerpoint/2010/main" val="425138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1">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6">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build="p"/>
      <p:bldP spid="181" grpId="0" build="p"/>
      <p:bldP spid="185" grpId="0" build="p"/>
      <p:bldP spid="186" grpId="0" build="p"/>
      <p:bldP spid="187" grpId="0" build="p"/>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0"/>
          <p:cNvSpPr txBox="1">
            <a:spLocks noGrp="1"/>
          </p:cNvSpPr>
          <p:nvPr>
            <p:ph type="title"/>
          </p:nvPr>
        </p:nvSpPr>
        <p:spPr>
          <a:xfrm>
            <a:off x="305851" y="62255"/>
            <a:ext cx="7007902" cy="800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Where Do Genetic Counselors Work?</a:t>
            </a:r>
            <a:endParaRPr dirty="0"/>
          </a:p>
        </p:txBody>
      </p:sp>
      <p:pic>
        <p:nvPicPr>
          <p:cNvPr id="3" name="Picture 2"/>
          <p:cNvPicPr>
            <a:picLocks noChangeAspect="1"/>
          </p:cNvPicPr>
          <p:nvPr/>
        </p:nvPicPr>
        <p:blipFill>
          <a:blip r:embed="rId3"/>
          <a:stretch>
            <a:fillRect/>
          </a:stretch>
        </p:blipFill>
        <p:spPr>
          <a:xfrm>
            <a:off x="2718973" y="725213"/>
            <a:ext cx="3853244" cy="3914841"/>
          </a:xfrm>
          <a:prstGeom prst="rect">
            <a:avLst/>
          </a:prstGeom>
        </p:spPr>
      </p:pic>
    </p:spTree>
    <p:extLst>
      <p:ext uri="{BB962C8B-B14F-4D97-AF65-F5344CB8AC3E}">
        <p14:creationId xmlns:p14="http://schemas.microsoft.com/office/powerpoint/2010/main" val="2115573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1"/>
          <p:cNvSpPr txBox="1">
            <a:spLocks noGrp="1"/>
          </p:cNvSpPr>
          <p:nvPr>
            <p:ph type="title"/>
          </p:nvPr>
        </p:nvSpPr>
        <p:spPr>
          <a:xfrm>
            <a:off x="311700" y="130756"/>
            <a:ext cx="7007902" cy="800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latin typeface="Corbel" panose="020B0503020204020204" pitchFamily="34" charset="0"/>
              </a:rPr>
              <a:t>Why Become a Genetic Counselor?</a:t>
            </a:r>
            <a:endParaRPr dirty="0">
              <a:latin typeface="Corbel" panose="020B0503020204020204" pitchFamily="34" charset="0"/>
            </a:endParaRPr>
          </a:p>
        </p:txBody>
      </p:sp>
      <p:pic>
        <p:nvPicPr>
          <p:cNvPr id="201" name="Google Shape;201;p21"/>
          <p:cNvPicPr preferRelativeResize="0"/>
          <p:nvPr/>
        </p:nvPicPr>
        <p:blipFill>
          <a:blip r:embed="rId3">
            <a:alphaModFix/>
          </a:blip>
          <a:stretch>
            <a:fillRect/>
          </a:stretch>
        </p:blipFill>
        <p:spPr>
          <a:xfrm>
            <a:off x="7669973" y="3796337"/>
            <a:ext cx="1162327" cy="1102751"/>
          </a:xfrm>
          <a:prstGeom prst="rect">
            <a:avLst/>
          </a:prstGeom>
          <a:noFill/>
          <a:ln>
            <a:noFill/>
          </a:ln>
        </p:spPr>
      </p:pic>
      <p:sp>
        <p:nvSpPr>
          <p:cNvPr id="203" name="Google Shape;203;p21"/>
          <p:cNvSpPr txBox="1"/>
          <p:nvPr/>
        </p:nvSpPr>
        <p:spPr>
          <a:xfrm>
            <a:off x="469354" y="760253"/>
            <a:ext cx="5231457" cy="1723518"/>
          </a:xfrm>
          <a:prstGeom prst="rect">
            <a:avLst/>
          </a:prstGeom>
          <a:noFill/>
          <a:ln>
            <a:noFill/>
          </a:ln>
        </p:spPr>
        <p:txBody>
          <a:bodyPr spcFirstLastPara="1" wrap="square" lIns="91425" tIns="91425" rIns="91425" bIns="91425" anchor="t" anchorCtr="0">
            <a:spAutoFit/>
          </a:bodyPr>
          <a:lstStyle/>
          <a:p>
            <a:pPr marL="285750" indent="-285750">
              <a:buClr>
                <a:srgbClr val="66BBB0"/>
              </a:buClr>
              <a:buFont typeface="Arial" panose="020B0604020202020204" pitchFamily="34" charset="0"/>
              <a:buChar char="•"/>
            </a:pPr>
            <a:r>
              <a:rPr lang="en" sz="2000" dirty="0">
                <a:solidFill>
                  <a:srgbClr val="58595B"/>
                </a:solidFill>
                <a:latin typeface="Corbel" panose="020B0503020204020204" pitchFamily="34" charset="0"/>
                <a:ea typeface="Open Sans"/>
                <a:cs typeface="Open Sans"/>
                <a:sym typeface="Open Sans"/>
              </a:rPr>
              <a:t>Love science</a:t>
            </a:r>
          </a:p>
          <a:p>
            <a:pPr marL="285750" indent="-285750">
              <a:buClr>
                <a:srgbClr val="66BBB0"/>
              </a:buClr>
              <a:buFont typeface="Arial" panose="020B0604020202020204" pitchFamily="34" charset="0"/>
              <a:buChar char="•"/>
            </a:pPr>
            <a:r>
              <a:rPr lang="en-US" sz="2000" dirty="0">
                <a:solidFill>
                  <a:srgbClr val="58595B"/>
                </a:solidFill>
                <a:latin typeface="Corbel" panose="020B0503020204020204" pitchFamily="34" charset="0"/>
                <a:ea typeface="Open Sans"/>
                <a:cs typeface="Open Sans"/>
                <a:sym typeface="Open Sans"/>
              </a:rPr>
              <a:t>Interested in healthcare </a:t>
            </a:r>
            <a:endParaRPr lang="en" sz="2000" dirty="0">
              <a:solidFill>
                <a:srgbClr val="58595B"/>
              </a:solidFill>
              <a:latin typeface="Corbel" panose="020B0503020204020204" pitchFamily="34" charset="0"/>
              <a:ea typeface="Open Sans"/>
              <a:cs typeface="Open Sans"/>
              <a:sym typeface="Open Sans"/>
            </a:endParaRPr>
          </a:p>
          <a:p>
            <a:pPr marL="285750" indent="-285750">
              <a:buClr>
                <a:srgbClr val="66BBB0"/>
              </a:buClr>
              <a:buFont typeface="Arial" panose="020B0604020202020204" pitchFamily="34" charset="0"/>
              <a:buChar char="•"/>
            </a:pPr>
            <a:r>
              <a:rPr lang="en-US" sz="2000" dirty="0">
                <a:solidFill>
                  <a:srgbClr val="58595B"/>
                </a:solidFill>
                <a:latin typeface="Corbel" panose="020B0503020204020204" pitchFamily="34" charset="0"/>
                <a:ea typeface="Open Sans"/>
                <a:cs typeface="Open Sans"/>
                <a:sym typeface="Open Sans"/>
              </a:rPr>
              <a:t>Like helping people (directly or indirectly)</a:t>
            </a:r>
          </a:p>
          <a:p>
            <a:pPr marL="285750" indent="-285750">
              <a:buClr>
                <a:srgbClr val="66BBB0"/>
              </a:buClr>
              <a:buFont typeface="Arial" panose="020B0604020202020204" pitchFamily="34" charset="0"/>
              <a:buChar char="•"/>
            </a:pPr>
            <a:r>
              <a:rPr lang="en-US" sz="2000" dirty="0">
                <a:solidFill>
                  <a:srgbClr val="58595B"/>
                </a:solidFill>
                <a:latin typeface="Corbel" panose="020B0503020204020204" pitchFamily="34" charset="0"/>
                <a:ea typeface="Open Sans"/>
                <a:cs typeface="Open Sans"/>
                <a:sym typeface="Open Sans"/>
              </a:rPr>
              <a:t>Good work/life balance</a:t>
            </a:r>
          </a:p>
          <a:p>
            <a:pPr marL="285750" indent="-285750">
              <a:buClr>
                <a:srgbClr val="66BBB0"/>
              </a:buClr>
              <a:buFont typeface="Arial" panose="020B0604020202020204" pitchFamily="34" charset="0"/>
              <a:buChar char="•"/>
            </a:pPr>
            <a:r>
              <a:rPr lang="en-US" sz="2000" dirty="0">
                <a:solidFill>
                  <a:srgbClr val="58595B"/>
                </a:solidFill>
                <a:latin typeface="Corbel" panose="020B0503020204020204" pitchFamily="34" charset="0"/>
                <a:ea typeface="Open Sans"/>
                <a:cs typeface="Open Sans"/>
                <a:sym typeface="Open Sans"/>
              </a:rPr>
              <a:t>Job security</a:t>
            </a:r>
          </a:p>
        </p:txBody>
      </p:sp>
      <p:sp>
        <p:nvSpPr>
          <p:cNvPr id="208" name="Google Shape;208;p21"/>
          <p:cNvSpPr txBox="1"/>
          <p:nvPr/>
        </p:nvSpPr>
        <p:spPr>
          <a:xfrm>
            <a:off x="469354" y="2590167"/>
            <a:ext cx="8447623" cy="800189"/>
          </a:xfrm>
          <a:prstGeom prst="rect">
            <a:avLst/>
          </a:prstGeom>
          <a:noFill/>
          <a:ln>
            <a:noFill/>
          </a:ln>
        </p:spPr>
        <p:txBody>
          <a:bodyPr spcFirstLastPara="1" wrap="square" lIns="91425" tIns="91425" rIns="91425" bIns="91425" anchor="t" anchorCtr="0">
            <a:spAutoFit/>
          </a:bodyPr>
          <a:lstStyle/>
          <a:p>
            <a:r>
              <a:rPr lang="en-US" sz="2000" dirty="0">
                <a:solidFill>
                  <a:srgbClr val="58595B"/>
                </a:solidFill>
                <a:latin typeface="Corbel" panose="020B0503020204020204" pitchFamily="34" charset="0"/>
              </a:rPr>
              <a:t>Genetic counseling has been ranked as a </a:t>
            </a:r>
            <a:r>
              <a:rPr lang="en-US" sz="2000" b="1" dirty="0">
                <a:solidFill>
                  <a:srgbClr val="66BBB0"/>
                </a:solidFill>
                <a:latin typeface="Corbel" panose="020B0503020204020204" pitchFamily="34" charset="0"/>
              </a:rPr>
              <a:t>Top 10 Best Healthcare Support Job</a:t>
            </a:r>
            <a:r>
              <a:rPr lang="en-US" sz="2000" dirty="0">
                <a:solidFill>
                  <a:srgbClr val="66BBB0"/>
                </a:solidFill>
                <a:latin typeface="Corbel" panose="020B0503020204020204" pitchFamily="34" charset="0"/>
              </a:rPr>
              <a:t> </a:t>
            </a:r>
            <a:r>
              <a:rPr lang="en-US" sz="2000" dirty="0">
                <a:solidFill>
                  <a:srgbClr val="58595B"/>
                </a:solidFill>
                <a:latin typeface="Corbel" panose="020B0503020204020204" pitchFamily="34" charset="0"/>
              </a:rPr>
              <a:t>and one of the </a:t>
            </a:r>
            <a:r>
              <a:rPr lang="en-US" sz="2000" b="1" dirty="0">
                <a:solidFill>
                  <a:srgbClr val="66BBB0"/>
                </a:solidFill>
                <a:latin typeface="Corbel" panose="020B0503020204020204" pitchFamily="34" charset="0"/>
              </a:rPr>
              <a:t>Top 40 Best Jobs</a:t>
            </a:r>
            <a:r>
              <a:rPr lang="en-US" sz="2000" dirty="0">
                <a:solidFill>
                  <a:srgbClr val="66BBB0"/>
                </a:solidFill>
                <a:latin typeface="Corbel" panose="020B0503020204020204" pitchFamily="34" charset="0"/>
              </a:rPr>
              <a:t> </a:t>
            </a:r>
            <a:r>
              <a:rPr lang="en-US" sz="2000" dirty="0">
                <a:solidFill>
                  <a:srgbClr val="58595B"/>
                </a:solidFill>
                <a:latin typeface="Corbel" panose="020B0503020204020204" pitchFamily="34" charset="0"/>
              </a:rPr>
              <a:t>by the </a:t>
            </a:r>
            <a:r>
              <a:rPr lang="en-US" sz="2000" i="1" dirty="0">
                <a:solidFill>
                  <a:srgbClr val="58595B"/>
                </a:solidFill>
                <a:latin typeface="Corbel" panose="020B0503020204020204" pitchFamily="34" charset="0"/>
              </a:rPr>
              <a:t>U.S. News &amp; World Report</a:t>
            </a:r>
          </a:p>
        </p:txBody>
      </p:sp>
      <p:sp>
        <p:nvSpPr>
          <p:cNvPr id="6" name="Google Shape;208;p21">
            <a:extLst>
              <a:ext uri="{FF2B5EF4-FFF2-40B4-BE49-F238E27FC236}">
                <a16:creationId xmlns:a16="http://schemas.microsoft.com/office/drawing/2014/main" id="{403FBF34-D35C-74DF-B89E-10D63A1D314C}"/>
              </a:ext>
            </a:extLst>
          </p:cNvPr>
          <p:cNvSpPr txBox="1"/>
          <p:nvPr/>
        </p:nvSpPr>
        <p:spPr>
          <a:xfrm>
            <a:off x="469354" y="3292885"/>
            <a:ext cx="4268901" cy="1692741"/>
          </a:xfrm>
          <a:prstGeom prst="rect">
            <a:avLst/>
          </a:prstGeom>
          <a:noFill/>
          <a:ln>
            <a:noFill/>
          </a:ln>
        </p:spPr>
        <p:txBody>
          <a:bodyPr spcFirstLastPara="1" wrap="square" lIns="91425" tIns="91425" rIns="91425" bIns="91425" anchor="t" anchorCtr="0">
            <a:spAutoFit/>
          </a:bodyPr>
          <a:lstStyle/>
          <a:p>
            <a:endParaRPr lang="en-US" dirty="0">
              <a:latin typeface="Corbel" panose="020B0503020204020204" pitchFamily="34" charset="0"/>
            </a:endParaRPr>
          </a:p>
          <a:p>
            <a:pPr marL="285750" lvl="0" indent="-285750">
              <a:spcBef>
                <a:spcPts val="0"/>
              </a:spcBef>
              <a:spcAft>
                <a:spcPts val="0"/>
              </a:spcAft>
              <a:buClr>
                <a:srgbClr val="66BBB0"/>
              </a:buClr>
              <a:buFont typeface="Arial" panose="020B0604020202020204" pitchFamily="34" charset="0"/>
              <a:buChar char="•"/>
            </a:pPr>
            <a:r>
              <a:rPr lang="en" sz="2000" dirty="0">
                <a:solidFill>
                  <a:srgbClr val="58595B"/>
                </a:solidFill>
                <a:latin typeface="Corbel" panose="020B0503020204020204" pitchFamily="34" charset="0"/>
                <a:ea typeface="Open Sans"/>
                <a:cs typeface="Open Sans"/>
                <a:sym typeface="Open Sans"/>
              </a:rPr>
              <a:t>~90% job satisfaction</a:t>
            </a:r>
          </a:p>
          <a:p>
            <a:pPr marL="285750" indent="-285750">
              <a:buClr>
                <a:srgbClr val="66BBB0"/>
              </a:buClr>
              <a:buFont typeface="Arial" panose="020B0604020202020204" pitchFamily="34" charset="0"/>
              <a:buChar char="•"/>
            </a:pPr>
            <a:r>
              <a:rPr lang="en-US" sz="2000" dirty="0">
                <a:solidFill>
                  <a:srgbClr val="58595B"/>
                </a:solidFill>
                <a:latin typeface="Corbel" panose="020B0503020204020204" pitchFamily="34" charset="0"/>
                <a:ea typeface="Open Sans"/>
                <a:cs typeface="Open Sans"/>
                <a:sym typeface="Open Sans"/>
              </a:rPr>
              <a:t>$78,000 average starting salary</a:t>
            </a:r>
          </a:p>
          <a:p>
            <a:pPr marL="285750" indent="-285750">
              <a:buClr>
                <a:srgbClr val="66BBB0"/>
              </a:buClr>
              <a:buFont typeface="Arial" panose="020B0604020202020204" pitchFamily="34" charset="0"/>
              <a:buChar char="•"/>
            </a:pPr>
            <a:r>
              <a:rPr lang="en-US" sz="2000" dirty="0">
                <a:solidFill>
                  <a:srgbClr val="58595B"/>
                </a:solidFill>
                <a:latin typeface="Corbel" panose="020B0503020204020204" pitchFamily="34" charset="0"/>
                <a:ea typeface="Open Sans"/>
                <a:cs typeface="Open Sans"/>
                <a:sym typeface="Open Sans"/>
              </a:rPr>
              <a:t>$102,000 average salary in 2021</a:t>
            </a:r>
          </a:p>
          <a:p>
            <a:pPr marL="285750" lvl="0" indent="-285750">
              <a:spcBef>
                <a:spcPts val="0"/>
              </a:spcBef>
              <a:spcAft>
                <a:spcPts val="0"/>
              </a:spcAft>
              <a:buClr>
                <a:srgbClr val="66BBB0"/>
              </a:buClr>
              <a:buFont typeface="Arial" panose="020B0604020202020204" pitchFamily="34" charset="0"/>
              <a:buChar char="•"/>
            </a:pPr>
            <a:endParaRPr sz="2000" dirty="0">
              <a:solidFill>
                <a:srgbClr val="58595B"/>
              </a:solidFill>
              <a:latin typeface="Corbel" panose="020B0503020204020204" pitchFamily="34" charset="0"/>
              <a:ea typeface="Open Sans"/>
              <a:cs typeface="Open Sans"/>
              <a:sym typeface="Open Sans"/>
            </a:endParaRPr>
          </a:p>
        </p:txBody>
      </p:sp>
    </p:spTree>
    <p:extLst>
      <p:ext uri="{BB962C8B-B14F-4D97-AF65-F5344CB8AC3E}">
        <p14:creationId xmlns:p14="http://schemas.microsoft.com/office/powerpoint/2010/main" val="6275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p:bldP spid="208"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SGC_571450-20_16x9PPT" id="{F9C272E6-3ED6-5841-984E-264DF3E9EF3C}" vid="{4DC70AD5-DCA6-E049-BF4F-6E8F8477A0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NSGC_593224-21_16x9PPT</Template>
  <TotalTime>81</TotalTime>
  <Words>1568</Words>
  <Application>Microsoft Office PowerPoint</Application>
  <PresentationFormat>On-screen Show (16:9)</PresentationFormat>
  <Paragraphs>192</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Corbel</vt:lpstr>
      <vt:lpstr>Courier New</vt:lpstr>
      <vt:lpstr>Lato</vt:lpstr>
      <vt:lpstr>Office Theme</vt:lpstr>
      <vt:lpstr>About Genetic Counseling</vt:lpstr>
      <vt:lpstr>Fun Facts</vt:lpstr>
      <vt:lpstr>Genetics in the Media</vt:lpstr>
      <vt:lpstr>Genetics &amp; You</vt:lpstr>
      <vt:lpstr>What a Genetic Counselor Doesn’t Do</vt:lpstr>
      <vt:lpstr>What Does a Genetic Counselor Do?</vt:lpstr>
      <vt:lpstr>On Any Given Day, A Genetic Counselor is a...</vt:lpstr>
      <vt:lpstr>Where Do Genetic Counselors Work?</vt:lpstr>
      <vt:lpstr>Why Become a Genetic Counselor?</vt:lpstr>
      <vt:lpstr>Why Become a Genetic Counselor?</vt:lpstr>
      <vt:lpstr>Why Become a Genetic Counselor?</vt:lpstr>
      <vt:lpstr>How Do You Become a Genetic Counselor?</vt:lpstr>
      <vt:lpstr>Graduate Program Application Process</vt:lpstr>
      <vt:lpstr>Graduate Program Application Requirements*</vt:lpstr>
      <vt:lpstr>My Journey to Genetic Counseling</vt:lpstr>
      <vt:lpstr>Who Are Genetic Counselors?</vt:lpstr>
      <vt:lpstr>Ethnic/Racial Trends in the Profession</vt:lpstr>
      <vt:lpstr>2022 GC Match Data</vt:lpstr>
      <vt:lpstr>Networks Dedicated to Diversity and Equity</vt:lpstr>
      <vt:lpstr>Scholarship Programs</vt:lpstr>
      <vt:lpstr>Scholarship Programs</vt:lpstr>
      <vt:lpstr>Summer Internship Opportunities</vt:lpstr>
      <vt:lpstr>Learn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Genetic Counseling</dc:title>
  <dc:creator>Durnas, Hannah</dc:creator>
  <cp:lastModifiedBy>Fasaye, Grace-Ann (NIH/NCI) [E]</cp:lastModifiedBy>
  <cp:revision>10</cp:revision>
  <dcterms:created xsi:type="dcterms:W3CDTF">2022-05-25T14:11:54Z</dcterms:created>
  <dcterms:modified xsi:type="dcterms:W3CDTF">2022-08-16T12:52:30Z</dcterms:modified>
</cp:coreProperties>
</file>