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60" r:id="rId2"/>
    <p:sldId id="273" r:id="rId3"/>
    <p:sldId id="288" r:id="rId4"/>
    <p:sldId id="280" r:id="rId5"/>
    <p:sldId id="300" r:id="rId6"/>
    <p:sldId id="301" r:id="rId7"/>
    <p:sldId id="302" r:id="rId8"/>
    <p:sldId id="282" r:id="rId9"/>
    <p:sldId id="262" r:id="rId10"/>
    <p:sldId id="291" r:id="rId11"/>
    <p:sldId id="304" r:id="rId12"/>
    <p:sldId id="264" r:id="rId13"/>
    <p:sldId id="267" r:id="rId14"/>
    <p:sldId id="289" r:id="rId15"/>
    <p:sldId id="290" r:id="rId16"/>
    <p:sldId id="276" r:id="rId17"/>
    <p:sldId id="269" r:id="rId18"/>
    <p:sldId id="270" r:id="rId19"/>
    <p:sldId id="295" r:id="rId20"/>
    <p:sldId id="296" r:id="rId21"/>
    <p:sldId id="297" r:id="rId22"/>
    <p:sldId id="278" r:id="rId23"/>
    <p:sldId id="271" r:id="rId24"/>
    <p:sldId id="272" r:id="rId25"/>
    <p:sldId id="303" r:id="rId26"/>
    <p:sldId id="279" r:id="rId27"/>
    <p:sldId id="287" r:id="rId28"/>
    <p:sldId id="281" r:id="rId29"/>
    <p:sldId id="286" r:id="rId30"/>
    <p:sldId id="283" r:id="rId31"/>
    <p:sldId id="28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E2E5"/>
    <a:srgbClr val="6ECFD4"/>
    <a:srgbClr val="34A5AE"/>
    <a:srgbClr val="F0FAFA"/>
    <a:srgbClr val="DFF4F5"/>
    <a:srgbClr val="3BB9C3"/>
    <a:srgbClr val="3BB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2" autoAdjust="0"/>
    <p:restoredTop sz="81545" autoAdjust="0"/>
  </p:normalViewPr>
  <p:slideViewPr>
    <p:cSldViewPr snapToGrid="0">
      <p:cViewPr varScale="1">
        <p:scale>
          <a:sx n="94" d="100"/>
          <a:sy n="94" d="100"/>
        </p:scale>
        <p:origin x="213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Risk</a:t>
            </a:r>
            <a:r>
              <a:rPr lang="en-US" baseline="0" dirty="0" smtClean="0"/>
              <a:t> Management Compliance</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Underserved Baseline</c:v>
                </c:pt>
              </c:strCache>
            </c:strRef>
          </c:tx>
          <c:spPr>
            <a:solidFill>
              <a:schemeClr val="accent1"/>
            </a:solidFill>
            <a:ln>
              <a:noFill/>
            </a:ln>
            <a:effectLst/>
          </c:spPr>
          <c:invertIfNegative val="0"/>
          <c:cat>
            <c:strRef>
              <c:f>Sheet1!$A$2:$A$5</c:f>
              <c:strCache>
                <c:ptCount val="3"/>
                <c:pt idx="0">
                  <c:v>Breast Screening</c:v>
                </c:pt>
                <c:pt idx="1">
                  <c:v>rrBSO</c:v>
                </c:pt>
                <c:pt idx="2">
                  <c:v>Colonoscopy</c:v>
                </c:pt>
              </c:strCache>
            </c:strRef>
          </c:cat>
          <c:val>
            <c:numRef>
              <c:f>Sheet1!$B$2:$B$5</c:f>
              <c:numCache>
                <c:formatCode>General</c:formatCode>
                <c:ptCount val="4"/>
                <c:pt idx="0">
                  <c:v>39</c:v>
                </c:pt>
                <c:pt idx="1">
                  <c:v>40</c:v>
                </c:pt>
                <c:pt idx="2">
                  <c:v>81</c:v>
                </c:pt>
              </c:numCache>
            </c:numRef>
          </c:val>
          <c:extLst>
            <c:ext xmlns:c16="http://schemas.microsoft.com/office/drawing/2014/chart" uri="{C3380CC4-5D6E-409C-BE32-E72D297353CC}">
              <c16:uniqueId val="{00000000-F9CF-49B4-B9D5-B8C27E7D65E5}"/>
            </c:ext>
          </c:extLst>
        </c:ser>
        <c:ser>
          <c:idx val="1"/>
          <c:order val="1"/>
          <c:tx>
            <c:strRef>
              <c:f>Sheet1!$C$1</c:f>
              <c:strCache>
                <c:ptCount val="1"/>
                <c:pt idx="0">
                  <c:v>Underserved Updated</c:v>
                </c:pt>
              </c:strCache>
            </c:strRef>
          </c:tx>
          <c:spPr>
            <a:solidFill>
              <a:schemeClr val="accent2"/>
            </a:solidFill>
            <a:ln>
              <a:noFill/>
            </a:ln>
            <a:effectLst/>
          </c:spPr>
          <c:invertIfNegative val="0"/>
          <c:cat>
            <c:strRef>
              <c:f>Sheet1!$A$2:$A$5</c:f>
              <c:strCache>
                <c:ptCount val="3"/>
                <c:pt idx="0">
                  <c:v>Breast Screening</c:v>
                </c:pt>
                <c:pt idx="1">
                  <c:v>rrBSO</c:v>
                </c:pt>
                <c:pt idx="2">
                  <c:v>Colonoscopy</c:v>
                </c:pt>
              </c:strCache>
            </c:strRef>
          </c:cat>
          <c:val>
            <c:numRef>
              <c:f>Sheet1!$C$2:$C$5</c:f>
              <c:numCache>
                <c:formatCode>General</c:formatCode>
                <c:ptCount val="4"/>
                <c:pt idx="0">
                  <c:v>83</c:v>
                </c:pt>
                <c:pt idx="1">
                  <c:v>79</c:v>
                </c:pt>
                <c:pt idx="2">
                  <c:v>82</c:v>
                </c:pt>
              </c:numCache>
            </c:numRef>
          </c:val>
          <c:extLst>
            <c:ext xmlns:c16="http://schemas.microsoft.com/office/drawing/2014/chart" uri="{C3380CC4-5D6E-409C-BE32-E72D297353CC}">
              <c16:uniqueId val="{00000001-F9CF-49B4-B9D5-B8C27E7D65E5}"/>
            </c:ext>
          </c:extLst>
        </c:ser>
        <c:ser>
          <c:idx val="2"/>
          <c:order val="2"/>
          <c:tx>
            <c:strRef>
              <c:f>Sheet1!$D$1</c:f>
              <c:strCache>
                <c:ptCount val="1"/>
                <c:pt idx="0">
                  <c:v>Insured Baseline</c:v>
                </c:pt>
              </c:strCache>
            </c:strRef>
          </c:tx>
          <c:spPr>
            <a:solidFill>
              <a:schemeClr val="accent3"/>
            </a:solidFill>
            <a:ln>
              <a:noFill/>
            </a:ln>
            <a:effectLst/>
          </c:spPr>
          <c:invertIfNegative val="0"/>
          <c:cat>
            <c:strRef>
              <c:f>Sheet1!$A$2:$A$5</c:f>
              <c:strCache>
                <c:ptCount val="3"/>
                <c:pt idx="0">
                  <c:v>Breast Screening</c:v>
                </c:pt>
                <c:pt idx="1">
                  <c:v>rrBSO</c:v>
                </c:pt>
                <c:pt idx="2">
                  <c:v>Colonoscopy</c:v>
                </c:pt>
              </c:strCache>
            </c:strRef>
          </c:cat>
          <c:val>
            <c:numRef>
              <c:f>Sheet1!$D$2:$D$5</c:f>
              <c:numCache>
                <c:formatCode>General</c:formatCode>
                <c:ptCount val="4"/>
                <c:pt idx="0">
                  <c:v>71</c:v>
                </c:pt>
                <c:pt idx="1">
                  <c:v>72</c:v>
                </c:pt>
                <c:pt idx="2">
                  <c:v>90</c:v>
                </c:pt>
              </c:numCache>
            </c:numRef>
          </c:val>
          <c:extLst>
            <c:ext xmlns:c16="http://schemas.microsoft.com/office/drawing/2014/chart" uri="{C3380CC4-5D6E-409C-BE32-E72D297353CC}">
              <c16:uniqueId val="{00000002-F9CF-49B4-B9D5-B8C27E7D65E5}"/>
            </c:ext>
          </c:extLst>
        </c:ser>
        <c:ser>
          <c:idx val="3"/>
          <c:order val="3"/>
          <c:tx>
            <c:strRef>
              <c:f>Sheet1!$E$1</c:f>
              <c:strCache>
                <c:ptCount val="1"/>
                <c:pt idx="0">
                  <c:v>Insured Updated</c:v>
                </c:pt>
              </c:strCache>
            </c:strRef>
          </c:tx>
          <c:spPr>
            <a:solidFill>
              <a:schemeClr val="accent4"/>
            </a:solidFill>
            <a:ln>
              <a:noFill/>
            </a:ln>
            <a:effectLst/>
          </c:spPr>
          <c:invertIfNegative val="0"/>
          <c:cat>
            <c:strRef>
              <c:f>Sheet1!$A$2:$A$5</c:f>
              <c:strCache>
                <c:ptCount val="3"/>
                <c:pt idx="0">
                  <c:v>Breast Screening</c:v>
                </c:pt>
                <c:pt idx="1">
                  <c:v>rrBSO</c:v>
                </c:pt>
                <c:pt idx="2">
                  <c:v>Colonoscopy</c:v>
                </c:pt>
              </c:strCache>
            </c:strRef>
          </c:cat>
          <c:val>
            <c:numRef>
              <c:f>Sheet1!$E$2:$E$5</c:f>
              <c:numCache>
                <c:formatCode>General</c:formatCode>
                <c:ptCount val="4"/>
                <c:pt idx="0">
                  <c:v>76</c:v>
                </c:pt>
                <c:pt idx="1">
                  <c:v>77</c:v>
                </c:pt>
                <c:pt idx="2">
                  <c:v>86</c:v>
                </c:pt>
              </c:numCache>
            </c:numRef>
          </c:val>
          <c:extLst>
            <c:ext xmlns:c16="http://schemas.microsoft.com/office/drawing/2014/chart" uri="{C3380CC4-5D6E-409C-BE32-E72D297353CC}">
              <c16:uniqueId val="{00000003-F9CF-49B4-B9D5-B8C27E7D65E5}"/>
            </c:ext>
          </c:extLst>
        </c:ser>
        <c:dLbls>
          <c:showLegendKey val="0"/>
          <c:showVal val="0"/>
          <c:showCatName val="0"/>
          <c:showSerName val="0"/>
          <c:showPercent val="0"/>
          <c:showBubbleSize val="0"/>
        </c:dLbls>
        <c:gapWidth val="219"/>
        <c:overlap val="-27"/>
        <c:axId val="419305280"/>
        <c:axId val="419305672"/>
      </c:barChart>
      <c:catAx>
        <c:axId val="41930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305672"/>
        <c:crosses val="autoZero"/>
        <c:auto val="1"/>
        <c:lblAlgn val="ctr"/>
        <c:lblOffset val="100"/>
        <c:noMultiLvlLbl val="0"/>
      </c:catAx>
      <c:valAx>
        <c:axId val="419305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Percent</a:t>
                </a:r>
                <a:r>
                  <a:rPr lang="en-US" baseline="0" dirty="0" smtClean="0"/>
                  <a:t> Compliance</a:t>
                </a:r>
                <a:endParaRPr lang="en-US"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305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BAA04-D420-4D30-A6B0-979BB5E035A0}" type="doc">
      <dgm:prSet loTypeId="urn:microsoft.com/office/officeart/2005/8/layout/cycle8" loCatId="cycle" qsTypeId="urn:microsoft.com/office/officeart/2005/8/quickstyle/simple1" qsCatId="simple" csTypeId="urn:microsoft.com/office/officeart/2005/8/colors/colorful4" csCatId="colorful" phldr="1"/>
      <dgm:spPr/>
    </dgm:pt>
    <dgm:pt modelId="{3D6334DF-09D7-497D-A3EF-8ADE27558636}">
      <dgm:prSet phldrT="[Text]"/>
      <dgm:spPr/>
      <dgm:t>
        <a:bodyPr/>
        <a:lstStyle/>
        <a:p>
          <a:r>
            <a:rPr lang="en-US" dirty="0" smtClean="0">
              <a:solidFill>
                <a:schemeClr val="tx1"/>
              </a:solidFill>
            </a:rPr>
            <a:t>Increase Cascade Testing</a:t>
          </a:r>
          <a:endParaRPr lang="en-US" dirty="0">
            <a:solidFill>
              <a:schemeClr val="tx1"/>
            </a:solidFill>
          </a:endParaRPr>
        </a:p>
      </dgm:t>
    </dgm:pt>
    <dgm:pt modelId="{69AAE5FD-3457-44AE-B3E1-68062049BE38}" type="parTrans" cxnId="{AE6EB667-2DB4-4DEA-A2C1-3280E2A76988}">
      <dgm:prSet/>
      <dgm:spPr/>
      <dgm:t>
        <a:bodyPr/>
        <a:lstStyle/>
        <a:p>
          <a:endParaRPr lang="en-US"/>
        </a:p>
      </dgm:t>
    </dgm:pt>
    <dgm:pt modelId="{399BA0CA-F98D-456F-84D7-3B6EA253353A}" type="sibTrans" cxnId="{AE6EB667-2DB4-4DEA-A2C1-3280E2A76988}">
      <dgm:prSet/>
      <dgm:spPr/>
      <dgm:t>
        <a:bodyPr/>
        <a:lstStyle/>
        <a:p>
          <a:endParaRPr lang="en-US"/>
        </a:p>
      </dgm:t>
    </dgm:pt>
    <dgm:pt modelId="{17C2699D-3A87-4FA0-888D-A217B2605CDE}">
      <dgm:prSet phldrT="[Text]"/>
      <dgm:spPr>
        <a:ln>
          <a:noFill/>
        </a:ln>
      </dgm:spPr>
      <dgm:t>
        <a:bodyPr/>
        <a:lstStyle/>
        <a:p>
          <a:r>
            <a:rPr lang="en-US" dirty="0" smtClean="0">
              <a:solidFill>
                <a:schemeClr val="tx1"/>
              </a:solidFill>
            </a:rPr>
            <a:t>Identify Patient Resources</a:t>
          </a:r>
          <a:endParaRPr lang="en-US" dirty="0">
            <a:solidFill>
              <a:schemeClr val="tx1"/>
            </a:solidFill>
          </a:endParaRPr>
        </a:p>
      </dgm:t>
    </dgm:pt>
    <dgm:pt modelId="{ADB1333C-450B-4158-A5B9-ED35B040EC58}" type="parTrans" cxnId="{85788DDC-2D65-40BA-8AEF-6DA059E4BCCB}">
      <dgm:prSet/>
      <dgm:spPr/>
      <dgm:t>
        <a:bodyPr/>
        <a:lstStyle/>
        <a:p>
          <a:endParaRPr lang="en-US"/>
        </a:p>
      </dgm:t>
    </dgm:pt>
    <dgm:pt modelId="{6BAB09DF-BB9E-48E9-9706-D32192AF917C}" type="sibTrans" cxnId="{85788DDC-2D65-40BA-8AEF-6DA059E4BCCB}">
      <dgm:prSet/>
      <dgm:spPr/>
      <dgm:t>
        <a:bodyPr/>
        <a:lstStyle/>
        <a:p>
          <a:endParaRPr lang="en-US"/>
        </a:p>
      </dgm:t>
    </dgm:pt>
    <dgm:pt modelId="{A1475DBA-C7D9-48DD-904C-BF2A3A1EA7C5}">
      <dgm:prSet phldrT="[Text]"/>
      <dgm:spPr/>
      <dgm:t>
        <a:bodyPr/>
        <a:lstStyle/>
        <a:p>
          <a:r>
            <a:rPr lang="en-US" dirty="0" smtClean="0">
              <a:solidFill>
                <a:schemeClr val="tx1"/>
              </a:solidFill>
            </a:rPr>
            <a:t>Increase NCCN Compliance</a:t>
          </a:r>
          <a:endParaRPr lang="en-US" dirty="0">
            <a:solidFill>
              <a:schemeClr val="tx1"/>
            </a:solidFill>
          </a:endParaRPr>
        </a:p>
      </dgm:t>
    </dgm:pt>
    <dgm:pt modelId="{C9132EF1-59B5-4E02-B4CA-73421BC59E13}" type="parTrans" cxnId="{E659F023-4E23-4D11-90AC-A65CA636F191}">
      <dgm:prSet/>
      <dgm:spPr/>
      <dgm:t>
        <a:bodyPr/>
        <a:lstStyle/>
        <a:p>
          <a:endParaRPr lang="en-US"/>
        </a:p>
      </dgm:t>
    </dgm:pt>
    <dgm:pt modelId="{23962773-8208-43C2-9366-BA0F548EC9F2}" type="sibTrans" cxnId="{E659F023-4E23-4D11-90AC-A65CA636F191}">
      <dgm:prSet/>
      <dgm:spPr/>
      <dgm:t>
        <a:bodyPr/>
        <a:lstStyle/>
        <a:p>
          <a:endParaRPr lang="en-US"/>
        </a:p>
      </dgm:t>
    </dgm:pt>
    <dgm:pt modelId="{90E70007-7C31-43E1-B4BC-84DE36E9E062}" type="pres">
      <dgm:prSet presAssocID="{F12BAA04-D420-4D30-A6B0-979BB5E035A0}" presName="compositeShape" presStyleCnt="0">
        <dgm:presLayoutVars>
          <dgm:chMax val="7"/>
          <dgm:dir/>
          <dgm:resizeHandles val="exact"/>
        </dgm:presLayoutVars>
      </dgm:prSet>
      <dgm:spPr/>
    </dgm:pt>
    <dgm:pt modelId="{04B9C893-C736-4713-BD5A-B627AED6B9D8}" type="pres">
      <dgm:prSet presAssocID="{F12BAA04-D420-4D30-A6B0-979BB5E035A0}" presName="wedge1" presStyleLbl="node1" presStyleIdx="0" presStyleCnt="3"/>
      <dgm:spPr/>
      <dgm:t>
        <a:bodyPr/>
        <a:lstStyle/>
        <a:p>
          <a:endParaRPr lang="en-US"/>
        </a:p>
      </dgm:t>
    </dgm:pt>
    <dgm:pt modelId="{8839CCD0-1088-4002-8B0E-0860B23FB495}" type="pres">
      <dgm:prSet presAssocID="{F12BAA04-D420-4D30-A6B0-979BB5E035A0}" presName="dummy1a" presStyleCnt="0"/>
      <dgm:spPr/>
    </dgm:pt>
    <dgm:pt modelId="{6F1A0347-5AC7-4DA3-B4B4-ABA85700B6CF}" type="pres">
      <dgm:prSet presAssocID="{F12BAA04-D420-4D30-A6B0-979BB5E035A0}" presName="dummy1b" presStyleCnt="0"/>
      <dgm:spPr/>
    </dgm:pt>
    <dgm:pt modelId="{A169F2C9-A215-42F3-8BB4-5848E41680D1}" type="pres">
      <dgm:prSet presAssocID="{F12BAA04-D420-4D30-A6B0-979BB5E035A0}" presName="wedge1Tx" presStyleLbl="node1" presStyleIdx="0" presStyleCnt="3">
        <dgm:presLayoutVars>
          <dgm:chMax val="0"/>
          <dgm:chPref val="0"/>
          <dgm:bulletEnabled val="1"/>
        </dgm:presLayoutVars>
      </dgm:prSet>
      <dgm:spPr/>
      <dgm:t>
        <a:bodyPr/>
        <a:lstStyle/>
        <a:p>
          <a:endParaRPr lang="en-US"/>
        </a:p>
      </dgm:t>
    </dgm:pt>
    <dgm:pt modelId="{77886511-4C66-4BB8-A043-85820F2BC055}" type="pres">
      <dgm:prSet presAssocID="{F12BAA04-D420-4D30-A6B0-979BB5E035A0}" presName="wedge2" presStyleLbl="node1" presStyleIdx="1" presStyleCnt="3"/>
      <dgm:spPr/>
      <dgm:t>
        <a:bodyPr/>
        <a:lstStyle/>
        <a:p>
          <a:endParaRPr lang="en-US"/>
        </a:p>
      </dgm:t>
    </dgm:pt>
    <dgm:pt modelId="{B348DD3F-3D14-48FA-8EDD-146591B8DE52}" type="pres">
      <dgm:prSet presAssocID="{F12BAA04-D420-4D30-A6B0-979BB5E035A0}" presName="dummy2a" presStyleCnt="0"/>
      <dgm:spPr/>
    </dgm:pt>
    <dgm:pt modelId="{03229956-6A2D-4F68-9612-92309A578CB1}" type="pres">
      <dgm:prSet presAssocID="{F12BAA04-D420-4D30-A6B0-979BB5E035A0}" presName="dummy2b" presStyleCnt="0"/>
      <dgm:spPr/>
    </dgm:pt>
    <dgm:pt modelId="{F469B3FB-A707-4D1F-B656-A473690F0572}" type="pres">
      <dgm:prSet presAssocID="{F12BAA04-D420-4D30-A6B0-979BB5E035A0}" presName="wedge2Tx" presStyleLbl="node1" presStyleIdx="1" presStyleCnt="3">
        <dgm:presLayoutVars>
          <dgm:chMax val="0"/>
          <dgm:chPref val="0"/>
          <dgm:bulletEnabled val="1"/>
        </dgm:presLayoutVars>
      </dgm:prSet>
      <dgm:spPr/>
      <dgm:t>
        <a:bodyPr/>
        <a:lstStyle/>
        <a:p>
          <a:endParaRPr lang="en-US"/>
        </a:p>
      </dgm:t>
    </dgm:pt>
    <dgm:pt modelId="{5ED0F94D-376D-486D-AADF-3F1498A28520}" type="pres">
      <dgm:prSet presAssocID="{F12BAA04-D420-4D30-A6B0-979BB5E035A0}" presName="wedge3" presStyleLbl="node1" presStyleIdx="2" presStyleCnt="3"/>
      <dgm:spPr/>
      <dgm:t>
        <a:bodyPr/>
        <a:lstStyle/>
        <a:p>
          <a:endParaRPr lang="en-US"/>
        </a:p>
      </dgm:t>
    </dgm:pt>
    <dgm:pt modelId="{77C4FB1A-AA52-4DB7-B3AE-8B18A3F6DF9A}" type="pres">
      <dgm:prSet presAssocID="{F12BAA04-D420-4D30-A6B0-979BB5E035A0}" presName="dummy3a" presStyleCnt="0"/>
      <dgm:spPr/>
    </dgm:pt>
    <dgm:pt modelId="{F881EDE3-716E-4A1E-AC1C-184A5295F153}" type="pres">
      <dgm:prSet presAssocID="{F12BAA04-D420-4D30-A6B0-979BB5E035A0}" presName="dummy3b" presStyleCnt="0"/>
      <dgm:spPr/>
    </dgm:pt>
    <dgm:pt modelId="{D456DF9C-CF22-418E-954B-1AD154548308}" type="pres">
      <dgm:prSet presAssocID="{F12BAA04-D420-4D30-A6B0-979BB5E035A0}" presName="wedge3Tx" presStyleLbl="node1" presStyleIdx="2" presStyleCnt="3">
        <dgm:presLayoutVars>
          <dgm:chMax val="0"/>
          <dgm:chPref val="0"/>
          <dgm:bulletEnabled val="1"/>
        </dgm:presLayoutVars>
      </dgm:prSet>
      <dgm:spPr/>
      <dgm:t>
        <a:bodyPr/>
        <a:lstStyle/>
        <a:p>
          <a:endParaRPr lang="en-US"/>
        </a:p>
      </dgm:t>
    </dgm:pt>
    <dgm:pt modelId="{64385C5D-49CD-4F50-ADE2-EFBF117D1179}" type="pres">
      <dgm:prSet presAssocID="{399BA0CA-F98D-456F-84D7-3B6EA253353A}" presName="arrowWedge1" presStyleLbl="fgSibTrans2D1" presStyleIdx="0" presStyleCnt="3"/>
      <dgm:spPr>
        <a:solidFill>
          <a:schemeClr val="accent4">
            <a:lumMod val="40000"/>
            <a:lumOff val="60000"/>
          </a:schemeClr>
        </a:solidFill>
        <a:ln w="28575">
          <a:solidFill>
            <a:schemeClr val="bg1"/>
          </a:solidFill>
        </a:ln>
      </dgm:spPr>
    </dgm:pt>
    <dgm:pt modelId="{855606BB-24A0-4C05-8DDE-067B210F83A1}" type="pres">
      <dgm:prSet presAssocID="{6BAB09DF-BB9E-48E9-9706-D32192AF917C}" presName="arrowWedge2" presStyleLbl="fgSibTrans2D1" presStyleIdx="1" presStyleCnt="3"/>
      <dgm:spPr>
        <a:solidFill>
          <a:srgbClr val="39FD5A"/>
        </a:solidFill>
        <a:ln w="28575">
          <a:solidFill>
            <a:schemeClr val="bg1"/>
          </a:solidFill>
        </a:ln>
      </dgm:spPr>
    </dgm:pt>
    <dgm:pt modelId="{2260055E-79A6-47FA-979A-32520791C744}" type="pres">
      <dgm:prSet presAssocID="{23962773-8208-43C2-9366-BA0F548EC9F2}" presName="arrowWedge3" presStyleLbl="fgSibTrans2D1" presStyleIdx="2" presStyleCnt="3"/>
      <dgm:spPr>
        <a:solidFill>
          <a:srgbClr val="00B0F0"/>
        </a:solidFill>
        <a:ln w="19050">
          <a:solidFill>
            <a:schemeClr val="bg1"/>
          </a:solidFill>
        </a:ln>
      </dgm:spPr>
    </dgm:pt>
  </dgm:ptLst>
  <dgm:cxnLst>
    <dgm:cxn modelId="{7EF4B155-9BE2-43C9-BB5E-D0E84B4ECF03}" type="presOf" srcId="{A1475DBA-C7D9-48DD-904C-BF2A3A1EA7C5}" destId="{D456DF9C-CF22-418E-954B-1AD154548308}" srcOrd="1" destOrd="0" presId="urn:microsoft.com/office/officeart/2005/8/layout/cycle8"/>
    <dgm:cxn modelId="{E659F023-4E23-4D11-90AC-A65CA636F191}" srcId="{F12BAA04-D420-4D30-A6B0-979BB5E035A0}" destId="{A1475DBA-C7D9-48DD-904C-BF2A3A1EA7C5}" srcOrd="2" destOrd="0" parTransId="{C9132EF1-59B5-4E02-B4CA-73421BC59E13}" sibTransId="{23962773-8208-43C2-9366-BA0F548EC9F2}"/>
    <dgm:cxn modelId="{925D35B4-65D6-4311-8AA3-3409FD4C418C}" type="presOf" srcId="{3D6334DF-09D7-497D-A3EF-8ADE27558636}" destId="{A169F2C9-A215-42F3-8BB4-5848E41680D1}" srcOrd="1" destOrd="0" presId="urn:microsoft.com/office/officeart/2005/8/layout/cycle8"/>
    <dgm:cxn modelId="{4E25FA52-7DFE-4067-8625-CC17D6659B95}" type="presOf" srcId="{F12BAA04-D420-4D30-A6B0-979BB5E035A0}" destId="{90E70007-7C31-43E1-B4BC-84DE36E9E062}" srcOrd="0" destOrd="0" presId="urn:microsoft.com/office/officeart/2005/8/layout/cycle8"/>
    <dgm:cxn modelId="{DE055AC1-DC15-499A-8EF7-775CA39D7524}" type="presOf" srcId="{17C2699D-3A87-4FA0-888D-A217B2605CDE}" destId="{77886511-4C66-4BB8-A043-85820F2BC055}" srcOrd="0" destOrd="0" presId="urn:microsoft.com/office/officeart/2005/8/layout/cycle8"/>
    <dgm:cxn modelId="{C8680FA2-242C-434E-AFCA-A1E905A6ECF4}" type="presOf" srcId="{A1475DBA-C7D9-48DD-904C-BF2A3A1EA7C5}" destId="{5ED0F94D-376D-486D-AADF-3F1498A28520}" srcOrd="0" destOrd="0" presId="urn:microsoft.com/office/officeart/2005/8/layout/cycle8"/>
    <dgm:cxn modelId="{CDEBF99C-2E5F-4A2F-8BB8-7A95AAEDB681}" type="presOf" srcId="{3D6334DF-09D7-497D-A3EF-8ADE27558636}" destId="{04B9C893-C736-4713-BD5A-B627AED6B9D8}" srcOrd="0" destOrd="0" presId="urn:microsoft.com/office/officeart/2005/8/layout/cycle8"/>
    <dgm:cxn modelId="{AE6EB667-2DB4-4DEA-A2C1-3280E2A76988}" srcId="{F12BAA04-D420-4D30-A6B0-979BB5E035A0}" destId="{3D6334DF-09D7-497D-A3EF-8ADE27558636}" srcOrd="0" destOrd="0" parTransId="{69AAE5FD-3457-44AE-B3E1-68062049BE38}" sibTransId="{399BA0CA-F98D-456F-84D7-3B6EA253353A}"/>
    <dgm:cxn modelId="{FC07634B-A214-454C-967F-75B5128217CD}" type="presOf" srcId="{17C2699D-3A87-4FA0-888D-A217B2605CDE}" destId="{F469B3FB-A707-4D1F-B656-A473690F0572}" srcOrd="1" destOrd="0" presId="urn:microsoft.com/office/officeart/2005/8/layout/cycle8"/>
    <dgm:cxn modelId="{85788DDC-2D65-40BA-8AEF-6DA059E4BCCB}" srcId="{F12BAA04-D420-4D30-A6B0-979BB5E035A0}" destId="{17C2699D-3A87-4FA0-888D-A217B2605CDE}" srcOrd="1" destOrd="0" parTransId="{ADB1333C-450B-4158-A5B9-ED35B040EC58}" sibTransId="{6BAB09DF-BB9E-48E9-9706-D32192AF917C}"/>
    <dgm:cxn modelId="{5E90E18A-C8DB-46B1-B61B-7A4EF0BBE701}" type="presParOf" srcId="{90E70007-7C31-43E1-B4BC-84DE36E9E062}" destId="{04B9C893-C736-4713-BD5A-B627AED6B9D8}" srcOrd="0" destOrd="0" presId="urn:microsoft.com/office/officeart/2005/8/layout/cycle8"/>
    <dgm:cxn modelId="{D1B06354-D7E9-418C-A22E-528135265409}" type="presParOf" srcId="{90E70007-7C31-43E1-B4BC-84DE36E9E062}" destId="{8839CCD0-1088-4002-8B0E-0860B23FB495}" srcOrd="1" destOrd="0" presId="urn:microsoft.com/office/officeart/2005/8/layout/cycle8"/>
    <dgm:cxn modelId="{B29D9978-7AD4-4876-B25F-E742E5D5D316}" type="presParOf" srcId="{90E70007-7C31-43E1-B4BC-84DE36E9E062}" destId="{6F1A0347-5AC7-4DA3-B4B4-ABA85700B6CF}" srcOrd="2" destOrd="0" presId="urn:microsoft.com/office/officeart/2005/8/layout/cycle8"/>
    <dgm:cxn modelId="{34A91F1A-5B19-4D36-BEF1-3B3D7C34D5B3}" type="presParOf" srcId="{90E70007-7C31-43E1-B4BC-84DE36E9E062}" destId="{A169F2C9-A215-42F3-8BB4-5848E41680D1}" srcOrd="3" destOrd="0" presId="urn:microsoft.com/office/officeart/2005/8/layout/cycle8"/>
    <dgm:cxn modelId="{E8849740-B2F9-4988-93BF-34703ED066A8}" type="presParOf" srcId="{90E70007-7C31-43E1-B4BC-84DE36E9E062}" destId="{77886511-4C66-4BB8-A043-85820F2BC055}" srcOrd="4" destOrd="0" presId="urn:microsoft.com/office/officeart/2005/8/layout/cycle8"/>
    <dgm:cxn modelId="{A4519A0D-1D88-4172-B587-7B8E741762AA}" type="presParOf" srcId="{90E70007-7C31-43E1-B4BC-84DE36E9E062}" destId="{B348DD3F-3D14-48FA-8EDD-146591B8DE52}" srcOrd="5" destOrd="0" presId="urn:microsoft.com/office/officeart/2005/8/layout/cycle8"/>
    <dgm:cxn modelId="{5A1F7DB1-2A85-4F6B-83F8-6FB4A35F73FE}" type="presParOf" srcId="{90E70007-7C31-43E1-B4BC-84DE36E9E062}" destId="{03229956-6A2D-4F68-9612-92309A578CB1}" srcOrd="6" destOrd="0" presId="urn:microsoft.com/office/officeart/2005/8/layout/cycle8"/>
    <dgm:cxn modelId="{26BC4939-0D8C-4C6E-A696-5C94879D803A}" type="presParOf" srcId="{90E70007-7C31-43E1-B4BC-84DE36E9E062}" destId="{F469B3FB-A707-4D1F-B656-A473690F0572}" srcOrd="7" destOrd="0" presId="urn:microsoft.com/office/officeart/2005/8/layout/cycle8"/>
    <dgm:cxn modelId="{7DF05013-E0C0-4BF6-9373-D6EE1D89F2CF}" type="presParOf" srcId="{90E70007-7C31-43E1-B4BC-84DE36E9E062}" destId="{5ED0F94D-376D-486D-AADF-3F1498A28520}" srcOrd="8" destOrd="0" presId="urn:microsoft.com/office/officeart/2005/8/layout/cycle8"/>
    <dgm:cxn modelId="{F9DA2BE0-D1B7-401A-BBAD-47FC8AEEB847}" type="presParOf" srcId="{90E70007-7C31-43E1-B4BC-84DE36E9E062}" destId="{77C4FB1A-AA52-4DB7-B3AE-8B18A3F6DF9A}" srcOrd="9" destOrd="0" presId="urn:microsoft.com/office/officeart/2005/8/layout/cycle8"/>
    <dgm:cxn modelId="{CC4D38D8-6254-415E-8634-68B2A61786D2}" type="presParOf" srcId="{90E70007-7C31-43E1-B4BC-84DE36E9E062}" destId="{F881EDE3-716E-4A1E-AC1C-184A5295F153}" srcOrd="10" destOrd="0" presId="urn:microsoft.com/office/officeart/2005/8/layout/cycle8"/>
    <dgm:cxn modelId="{C307127C-CA63-4BBA-9B78-6AE9D009E347}" type="presParOf" srcId="{90E70007-7C31-43E1-B4BC-84DE36E9E062}" destId="{D456DF9C-CF22-418E-954B-1AD154548308}" srcOrd="11" destOrd="0" presId="urn:microsoft.com/office/officeart/2005/8/layout/cycle8"/>
    <dgm:cxn modelId="{32C2E96B-4F9F-416D-BEF1-99E0922BC8B1}" type="presParOf" srcId="{90E70007-7C31-43E1-B4BC-84DE36E9E062}" destId="{64385C5D-49CD-4F50-ADE2-EFBF117D1179}" srcOrd="12" destOrd="0" presId="urn:microsoft.com/office/officeart/2005/8/layout/cycle8"/>
    <dgm:cxn modelId="{286C87C2-06A3-4273-8117-E160D9183FAA}" type="presParOf" srcId="{90E70007-7C31-43E1-B4BC-84DE36E9E062}" destId="{855606BB-24A0-4C05-8DDE-067B210F83A1}" srcOrd="13" destOrd="0" presId="urn:microsoft.com/office/officeart/2005/8/layout/cycle8"/>
    <dgm:cxn modelId="{656BF3F2-9BF4-4AFD-BF3C-E53C94839CD4}" type="presParOf" srcId="{90E70007-7C31-43E1-B4BC-84DE36E9E062}" destId="{2260055E-79A6-47FA-979A-32520791C74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252BD9-5607-4ED2-B0CD-8FEF72AC9DA9}"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D3CD2CF3-79F7-48A4-AC64-248A054C5786}">
      <dgm:prSet phldrT="[Text]"/>
      <dgm:spPr/>
      <dgm:t>
        <a:bodyPr/>
        <a:lstStyle/>
        <a:p>
          <a:r>
            <a:rPr lang="en-US" dirty="0" smtClean="0"/>
            <a:t>2 : 1</a:t>
          </a:r>
          <a:endParaRPr lang="en-US" dirty="0"/>
        </a:p>
      </dgm:t>
    </dgm:pt>
    <dgm:pt modelId="{461E0D56-DF89-4FE8-BCDA-D7B824D24CC4}" type="parTrans" cxnId="{C6E6AD33-E29A-4E25-BA8F-96AA1DA87E3C}">
      <dgm:prSet/>
      <dgm:spPr/>
      <dgm:t>
        <a:bodyPr/>
        <a:lstStyle/>
        <a:p>
          <a:endParaRPr lang="en-US"/>
        </a:p>
      </dgm:t>
    </dgm:pt>
    <dgm:pt modelId="{221A6E36-5EA5-4B1D-9932-BDD2CC7701C3}" type="sibTrans" cxnId="{C6E6AD33-E29A-4E25-BA8F-96AA1DA87E3C}">
      <dgm:prSet/>
      <dgm:spPr/>
      <dgm:t>
        <a:bodyPr/>
        <a:lstStyle/>
        <a:p>
          <a:endParaRPr lang="en-US"/>
        </a:p>
      </dgm:t>
    </dgm:pt>
    <dgm:pt modelId="{21D84418-55FC-468B-A489-878E889BB286}">
      <dgm:prSet phldrT="[Text]"/>
      <dgm:spPr/>
      <dgm:t>
        <a:bodyPr/>
        <a:lstStyle/>
        <a:p>
          <a:r>
            <a:rPr lang="en-US" dirty="0" smtClean="0"/>
            <a:t>Genetic Counseling</a:t>
          </a:r>
          <a:endParaRPr lang="en-US" dirty="0"/>
        </a:p>
      </dgm:t>
    </dgm:pt>
    <dgm:pt modelId="{73CEFC67-193F-479B-9933-6227631740D1}" type="parTrans" cxnId="{9B244380-FFFB-443F-9432-ACF2E10A6D33}">
      <dgm:prSet/>
      <dgm:spPr/>
      <dgm:t>
        <a:bodyPr/>
        <a:lstStyle/>
        <a:p>
          <a:endParaRPr lang="en-US"/>
        </a:p>
      </dgm:t>
    </dgm:pt>
    <dgm:pt modelId="{50B50838-B0C1-45BC-86F2-D616980F6204}" type="sibTrans" cxnId="{9B244380-FFFB-443F-9432-ACF2E10A6D33}">
      <dgm:prSet/>
      <dgm:spPr/>
      <dgm:t>
        <a:bodyPr/>
        <a:lstStyle/>
        <a:p>
          <a:endParaRPr lang="en-US"/>
        </a:p>
      </dgm:t>
    </dgm:pt>
    <dgm:pt modelId="{61C2A167-316C-4DA4-A3D8-78DD1B88F412}">
      <dgm:prSet phldrT="[Text]"/>
      <dgm:spPr/>
      <dgm:t>
        <a:bodyPr/>
        <a:lstStyle/>
        <a:p>
          <a:r>
            <a:rPr lang="en-US" dirty="0" smtClean="0"/>
            <a:t>Family Letters</a:t>
          </a:r>
          <a:endParaRPr lang="en-US" dirty="0"/>
        </a:p>
      </dgm:t>
    </dgm:pt>
    <dgm:pt modelId="{8C4A4E71-E6A8-4066-84F1-132DFE4B853E}" type="parTrans" cxnId="{9E802182-B17A-45F1-AD72-AD3BC358FDCA}">
      <dgm:prSet/>
      <dgm:spPr/>
      <dgm:t>
        <a:bodyPr/>
        <a:lstStyle/>
        <a:p>
          <a:endParaRPr lang="en-US"/>
        </a:p>
      </dgm:t>
    </dgm:pt>
    <dgm:pt modelId="{71AA70EF-74AF-4340-ABA2-912F990657C5}" type="sibTrans" cxnId="{9E802182-B17A-45F1-AD72-AD3BC358FDCA}">
      <dgm:prSet/>
      <dgm:spPr/>
      <dgm:t>
        <a:bodyPr/>
        <a:lstStyle/>
        <a:p>
          <a:endParaRPr lang="en-US"/>
        </a:p>
      </dgm:t>
    </dgm:pt>
    <dgm:pt modelId="{7AC1A574-84B7-4860-A55B-F164799067DF}">
      <dgm:prSet phldrT="[Text]"/>
      <dgm:spPr/>
      <dgm:t>
        <a:bodyPr/>
        <a:lstStyle/>
        <a:p>
          <a:r>
            <a:rPr lang="en-US" dirty="0" smtClean="0"/>
            <a:t>2.7 : 1</a:t>
          </a:r>
          <a:endParaRPr lang="en-US" dirty="0"/>
        </a:p>
      </dgm:t>
    </dgm:pt>
    <dgm:pt modelId="{25FF96CB-20DF-4514-ACFF-62F5B4A3DA58}" type="parTrans" cxnId="{DEC2005A-0730-442B-A6E5-28F0C1A4996B}">
      <dgm:prSet/>
      <dgm:spPr/>
      <dgm:t>
        <a:bodyPr/>
        <a:lstStyle/>
        <a:p>
          <a:endParaRPr lang="en-US"/>
        </a:p>
      </dgm:t>
    </dgm:pt>
    <dgm:pt modelId="{71EBE022-F6B8-43A4-94B7-1E9092BBC182}" type="sibTrans" cxnId="{DEC2005A-0730-442B-A6E5-28F0C1A4996B}">
      <dgm:prSet/>
      <dgm:spPr/>
      <dgm:t>
        <a:bodyPr/>
        <a:lstStyle/>
        <a:p>
          <a:endParaRPr lang="en-US"/>
        </a:p>
      </dgm:t>
    </dgm:pt>
    <dgm:pt modelId="{A43DBF32-81DA-4DDA-9682-6E8885583570}">
      <dgm:prSet phldrT="[Text]"/>
      <dgm:spPr/>
      <dgm:t>
        <a:bodyPr/>
        <a:lstStyle/>
        <a:p>
          <a:r>
            <a:rPr lang="en-US" dirty="0" smtClean="0"/>
            <a:t>Genetic Counseling</a:t>
          </a:r>
          <a:endParaRPr lang="en-US" dirty="0"/>
        </a:p>
      </dgm:t>
    </dgm:pt>
    <dgm:pt modelId="{623D578E-CB4F-41E3-87E0-19CC7FF19E85}" type="parTrans" cxnId="{1648432A-5D77-4623-BA38-B75C1B6C48C8}">
      <dgm:prSet/>
      <dgm:spPr/>
      <dgm:t>
        <a:bodyPr/>
        <a:lstStyle/>
        <a:p>
          <a:endParaRPr lang="en-US"/>
        </a:p>
      </dgm:t>
    </dgm:pt>
    <dgm:pt modelId="{1E8BA1B8-6F85-43EE-BE36-398EC1CF3F1B}" type="sibTrans" cxnId="{1648432A-5D77-4623-BA38-B75C1B6C48C8}">
      <dgm:prSet/>
      <dgm:spPr/>
      <dgm:t>
        <a:bodyPr/>
        <a:lstStyle/>
        <a:p>
          <a:endParaRPr lang="en-US"/>
        </a:p>
      </dgm:t>
    </dgm:pt>
    <dgm:pt modelId="{5F245528-2909-4F9F-B933-C978F4B64930}">
      <dgm:prSet phldrT="[Text]"/>
      <dgm:spPr/>
      <dgm:t>
        <a:bodyPr/>
        <a:lstStyle/>
        <a:p>
          <a:r>
            <a:rPr lang="en-US" dirty="0" smtClean="0"/>
            <a:t>Family Letters</a:t>
          </a:r>
          <a:endParaRPr lang="en-US" dirty="0"/>
        </a:p>
      </dgm:t>
    </dgm:pt>
    <dgm:pt modelId="{1BCCFBD1-4A9D-45B2-98F2-DF6F2838D95C}" type="parTrans" cxnId="{F3258009-49A1-4F36-AFBC-B9FE82423C3D}">
      <dgm:prSet/>
      <dgm:spPr/>
      <dgm:t>
        <a:bodyPr/>
        <a:lstStyle/>
        <a:p>
          <a:endParaRPr lang="en-US"/>
        </a:p>
      </dgm:t>
    </dgm:pt>
    <dgm:pt modelId="{74CABD90-7F1C-4859-B3E4-2AE5862ECEA7}" type="sibTrans" cxnId="{F3258009-49A1-4F36-AFBC-B9FE82423C3D}">
      <dgm:prSet/>
      <dgm:spPr/>
      <dgm:t>
        <a:bodyPr/>
        <a:lstStyle/>
        <a:p>
          <a:endParaRPr lang="en-US"/>
        </a:p>
      </dgm:t>
    </dgm:pt>
    <dgm:pt modelId="{D4D156E8-94B1-4ED5-83FD-710BD6617988}">
      <dgm:prSet phldrT="[Text]"/>
      <dgm:spPr/>
      <dgm:t>
        <a:bodyPr/>
        <a:lstStyle/>
        <a:p>
          <a:r>
            <a:rPr lang="en-US" dirty="0" smtClean="0"/>
            <a:t>GPN</a:t>
          </a:r>
          <a:endParaRPr lang="en-US" dirty="0"/>
        </a:p>
      </dgm:t>
    </dgm:pt>
    <dgm:pt modelId="{43855065-8130-4EFE-8162-BD5F28A7BF56}" type="parTrans" cxnId="{28FB2AD7-EC3F-48DC-9845-7E4F4891AEB0}">
      <dgm:prSet/>
      <dgm:spPr/>
      <dgm:t>
        <a:bodyPr/>
        <a:lstStyle/>
        <a:p>
          <a:endParaRPr lang="en-US"/>
        </a:p>
      </dgm:t>
    </dgm:pt>
    <dgm:pt modelId="{E9B3FE7F-B2AB-40F9-A408-D42FBDEAFB5F}" type="sibTrans" cxnId="{28FB2AD7-EC3F-48DC-9845-7E4F4891AEB0}">
      <dgm:prSet/>
      <dgm:spPr/>
      <dgm:t>
        <a:bodyPr/>
        <a:lstStyle/>
        <a:p>
          <a:endParaRPr lang="en-US"/>
        </a:p>
      </dgm:t>
    </dgm:pt>
    <dgm:pt modelId="{427B77B6-9CC3-4450-B131-F54B5ABDC210}" type="pres">
      <dgm:prSet presAssocID="{61252BD9-5607-4ED2-B0CD-8FEF72AC9DA9}" presName="outerComposite" presStyleCnt="0">
        <dgm:presLayoutVars>
          <dgm:chMax val="2"/>
          <dgm:animLvl val="lvl"/>
          <dgm:resizeHandles val="exact"/>
        </dgm:presLayoutVars>
      </dgm:prSet>
      <dgm:spPr/>
      <dgm:t>
        <a:bodyPr/>
        <a:lstStyle/>
        <a:p>
          <a:endParaRPr lang="en-US"/>
        </a:p>
      </dgm:t>
    </dgm:pt>
    <dgm:pt modelId="{9C2640EC-DCBD-4F66-85E6-01A90576D3C9}" type="pres">
      <dgm:prSet presAssocID="{61252BD9-5607-4ED2-B0CD-8FEF72AC9DA9}" presName="dummyMaxCanvas" presStyleCnt="0"/>
      <dgm:spPr/>
    </dgm:pt>
    <dgm:pt modelId="{04E3C55A-1E49-4A02-84B0-C96DB5ABADB1}" type="pres">
      <dgm:prSet presAssocID="{61252BD9-5607-4ED2-B0CD-8FEF72AC9DA9}" presName="parentComposite" presStyleCnt="0"/>
      <dgm:spPr/>
    </dgm:pt>
    <dgm:pt modelId="{D299160E-3C23-4446-A88F-08238B7D0794}" type="pres">
      <dgm:prSet presAssocID="{61252BD9-5607-4ED2-B0CD-8FEF72AC9DA9}" presName="parent1" presStyleLbl="alignAccFollowNode1" presStyleIdx="0" presStyleCnt="4">
        <dgm:presLayoutVars>
          <dgm:chMax val="4"/>
        </dgm:presLayoutVars>
      </dgm:prSet>
      <dgm:spPr/>
      <dgm:t>
        <a:bodyPr/>
        <a:lstStyle/>
        <a:p>
          <a:endParaRPr lang="en-US"/>
        </a:p>
      </dgm:t>
    </dgm:pt>
    <dgm:pt modelId="{04D08B2C-39DE-4CBD-8C1D-7CEC27EA65E8}" type="pres">
      <dgm:prSet presAssocID="{61252BD9-5607-4ED2-B0CD-8FEF72AC9DA9}" presName="parent2" presStyleLbl="alignAccFollowNode1" presStyleIdx="1" presStyleCnt="4">
        <dgm:presLayoutVars>
          <dgm:chMax val="4"/>
        </dgm:presLayoutVars>
      </dgm:prSet>
      <dgm:spPr/>
      <dgm:t>
        <a:bodyPr/>
        <a:lstStyle/>
        <a:p>
          <a:endParaRPr lang="en-US"/>
        </a:p>
      </dgm:t>
    </dgm:pt>
    <dgm:pt modelId="{1576134F-A4E9-422A-B7AF-06F8ABAEADA6}" type="pres">
      <dgm:prSet presAssocID="{61252BD9-5607-4ED2-B0CD-8FEF72AC9DA9}" presName="childrenComposite" presStyleCnt="0"/>
      <dgm:spPr/>
    </dgm:pt>
    <dgm:pt modelId="{0DE2DFBF-4DE9-4534-A358-F31EE713D10B}" type="pres">
      <dgm:prSet presAssocID="{61252BD9-5607-4ED2-B0CD-8FEF72AC9DA9}" presName="dummyMaxCanvas_ChildArea" presStyleCnt="0"/>
      <dgm:spPr/>
    </dgm:pt>
    <dgm:pt modelId="{1DF65B27-9D58-425E-84FE-417922BD7FDC}" type="pres">
      <dgm:prSet presAssocID="{61252BD9-5607-4ED2-B0CD-8FEF72AC9DA9}" presName="fulcrum" presStyleLbl="alignAccFollowNode1" presStyleIdx="2" presStyleCnt="4"/>
      <dgm:spPr/>
    </dgm:pt>
    <dgm:pt modelId="{230366DC-1151-4D5D-AD7C-DC186F123E08}" type="pres">
      <dgm:prSet presAssocID="{61252BD9-5607-4ED2-B0CD-8FEF72AC9DA9}" presName="balance_23" presStyleLbl="alignAccFollowNode1" presStyleIdx="3" presStyleCnt="4">
        <dgm:presLayoutVars>
          <dgm:bulletEnabled val="1"/>
        </dgm:presLayoutVars>
      </dgm:prSet>
      <dgm:spPr/>
    </dgm:pt>
    <dgm:pt modelId="{7BF7FB66-B1D8-4921-9EA8-E062F8AF8A0A}" type="pres">
      <dgm:prSet presAssocID="{61252BD9-5607-4ED2-B0CD-8FEF72AC9DA9}" presName="right_23_1" presStyleLbl="node1" presStyleIdx="0" presStyleCnt="5">
        <dgm:presLayoutVars>
          <dgm:bulletEnabled val="1"/>
        </dgm:presLayoutVars>
      </dgm:prSet>
      <dgm:spPr/>
      <dgm:t>
        <a:bodyPr/>
        <a:lstStyle/>
        <a:p>
          <a:endParaRPr lang="en-US"/>
        </a:p>
      </dgm:t>
    </dgm:pt>
    <dgm:pt modelId="{8DC71D6C-BFCD-4684-BA44-4CB1D0D08302}" type="pres">
      <dgm:prSet presAssocID="{61252BD9-5607-4ED2-B0CD-8FEF72AC9DA9}" presName="right_23_2" presStyleLbl="node1" presStyleIdx="1" presStyleCnt="5">
        <dgm:presLayoutVars>
          <dgm:bulletEnabled val="1"/>
        </dgm:presLayoutVars>
      </dgm:prSet>
      <dgm:spPr/>
      <dgm:t>
        <a:bodyPr/>
        <a:lstStyle/>
        <a:p>
          <a:endParaRPr lang="en-US"/>
        </a:p>
      </dgm:t>
    </dgm:pt>
    <dgm:pt modelId="{69B1E9D7-EB6B-4D9F-9FA5-56362BA9B531}" type="pres">
      <dgm:prSet presAssocID="{61252BD9-5607-4ED2-B0CD-8FEF72AC9DA9}" presName="right_23_3" presStyleLbl="node1" presStyleIdx="2" presStyleCnt="5">
        <dgm:presLayoutVars>
          <dgm:bulletEnabled val="1"/>
        </dgm:presLayoutVars>
      </dgm:prSet>
      <dgm:spPr/>
      <dgm:t>
        <a:bodyPr/>
        <a:lstStyle/>
        <a:p>
          <a:endParaRPr lang="en-US"/>
        </a:p>
      </dgm:t>
    </dgm:pt>
    <dgm:pt modelId="{1EBEA165-5E72-4B87-AAA7-B5E0607D2CEE}" type="pres">
      <dgm:prSet presAssocID="{61252BD9-5607-4ED2-B0CD-8FEF72AC9DA9}" presName="left_23_1" presStyleLbl="node1" presStyleIdx="3" presStyleCnt="5">
        <dgm:presLayoutVars>
          <dgm:bulletEnabled val="1"/>
        </dgm:presLayoutVars>
      </dgm:prSet>
      <dgm:spPr/>
      <dgm:t>
        <a:bodyPr/>
        <a:lstStyle/>
        <a:p>
          <a:endParaRPr lang="en-US"/>
        </a:p>
      </dgm:t>
    </dgm:pt>
    <dgm:pt modelId="{C680336C-2B83-493B-A838-B43AD3A86521}" type="pres">
      <dgm:prSet presAssocID="{61252BD9-5607-4ED2-B0CD-8FEF72AC9DA9}" presName="left_23_2" presStyleLbl="node1" presStyleIdx="4" presStyleCnt="5">
        <dgm:presLayoutVars>
          <dgm:bulletEnabled val="1"/>
        </dgm:presLayoutVars>
      </dgm:prSet>
      <dgm:spPr/>
      <dgm:t>
        <a:bodyPr/>
        <a:lstStyle/>
        <a:p>
          <a:endParaRPr lang="en-US"/>
        </a:p>
      </dgm:t>
    </dgm:pt>
  </dgm:ptLst>
  <dgm:cxnLst>
    <dgm:cxn modelId="{9E802182-B17A-45F1-AD72-AD3BC358FDCA}" srcId="{D3CD2CF3-79F7-48A4-AC64-248A054C5786}" destId="{61C2A167-316C-4DA4-A3D8-78DD1B88F412}" srcOrd="1" destOrd="0" parTransId="{8C4A4E71-E6A8-4066-84F1-132DFE4B853E}" sibTransId="{71AA70EF-74AF-4340-ABA2-912F990657C5}"/>
    <dgm:cxn modelId="{CFF9D5EA-95FF-4AB1-96B8-BA2145818E94}" type="presOf" srcId="{61252BD9-5607-4ED2-B0CD-8FEF72AC9DA9}" destId="{427B77B6-9CC3-4450-B131-F54B5ABDC210}" srcOrd="0" destOrd="0" presId="urn:microsoft.com/office/officeart/2005/8/layout/balance1"/>
    <dgm:cxn modelId="{E6BCAB14-35AA-41CE-B215-230DD41D8D92}" type="presOf" srcId="{21D84418-55FC-468B-A489-878E889BB286}" destId="{1EBEA165-5E72-4B87-AAA7-B5E0607D2CEE}" srcOrd="0" destOrd="0" presId="urn:microsoft.com/office/officeart/2005/8/layout/balance1"/>
    <dgm:cxn modelId="{31AD0366-BFAC-4793-B780-ED8B804880DE}" type="presOf" srcId="{D4D156E8-94B1-4ED5-83FD-710BD6617988}" destId="{69B1E9D7-EB6B-4D9F-9FA5-56362BA9B531}" srcOrd="0" destOrd="0" presId="urn:microsoft.com/office/officeart/2005/8/layout/balance1"/>
    <dgm:cxn modelId="{9B244380-FFFB-443F-9432-ACF2E10A6D33}" srcId="{D3CD2CF3-79F7-48A4-AC64-248A054C5786}" destId="{21D84418-55FC-468B-A489-878E889BB286}" srcOrd="0" destOrd="0" parTransId="{73CEFC67-193F-479B-9933-6227631740D1}" sibTransId="{50B50838-B0C1-45BC-86F2-D616980F6204}"/>
    <dgm:cxn modelId="{1648432A-5D77-4623-BA38-B75C1B6C48C8}" srcId="{7AC1A574-84B7-4860-A55B-F164799067DF}" destId="{A43DBF32-81DA-4DDA-9682-6E8885583570}" srcOrd="0" destOrd="0" parTransId="{623D578E-CB4F-41E3-87E0-19CC7FF19E85}" sibTransId="{1E8BA1B8-6F85-43EE-BE36-398EC1CF3F1B}"/>
    <dgm:cxn modelId="{F3258009-49A1-4F36-AFBC-B9FE82423C3D}" srcId="{7AC1A574-84B7-4860-A55B-F164799067DF}" destId="{5F245528-2909-4F9F-B933-C978F4B64930}" srcOrd="1" destOrd="0" parTransId="{1BCCFBD1-4A9D-45B2-98F2-DF6F2838D95C}" sibTransId="{74CABD90-7F1C-4859-B3E4-2AE5862ECEA7}"/>
    <dgm:cxn modelId="{C6E6AD33-E29A-4E25-BA8F-96AA1DA87E3C}" srcId="{61252BD9-5607-4ED2-B0CD-8FEF72AC9DA9}" destId="{D3CD2CF3-79F7-48A4-AC64-248A054C5786}" srcOrd="0" destOrd="0" parTransId="{461E0D56-DF89-4FE8-BCDA-D7B824D24CC4}" sibTransId="{221A6E36-5EA5-4B1D-9932-BDD2CC7701C3}"/>
    <dgm:cxn modelId="{D4FFB8D9-6686-4C9A-8E63-E6CAA3269B89}" type="presOf" srcId="{5F245528-2909-4F9F-B933-C978F4B64930}" destId="{8DC71D6C-BFCD-4684-BA44-4CB1D0D08302}" srcOrd="0" destOrd="0" presId="urn:microsoft.com/office/officeart/2005/8/layout/balance1"/>
    <dgm:cxn modelId="{FAB7F26F-5BDA-4FA9-AC27-34F15B210B4E}" type="presOf" srcId="{61C2A167-316C-4DA4-A3D8-78DD1B88F412}" destId="{C680336C-2B83-493B-A838-B43AD3A86521}" srcOrd="0" destOrd="0" presId="urn:microsoft.com/office/officeart/2005/8/layout/balance1"/>
    <dgm:cxn modelId="{DEC2005A-0730-442B-A6E5-28F0C1A4996B}" srcId="{61252BD9-5607-4ED2-B0CD-8FEF72AC9DA9}" destId="{7AC1A574-84B7-4860-A55B-F164799067DF}" srcOrd="1" destOrd="0" parTransId="{25FF96CB-20DF-4514-ACFF-62F5B4A3DA58}" sibTransId="{71EBE022-F6B8-43A4-94B7-1E9092BBC182}"/>
    <dgm:cxn modelId="{87C7C821-7428-439F-8F1F-C7A11D779B9B}" type="presOf" srcId="{D3CD2CF3-79F7-48A4-AC64-248A054C5786}" destId="{D299160E-3C23-4446-A88F-08238B7D0794}" srcOrd="0" destOrd="0" presId="urn:microsoft.com/office/officeart/2005/8/layout/balance1"/>
    <dgm:cxn modelId="{76E30C38-D9EC-4B98-AA75-C9C3CEB69631}" type="presOf" srcId="{A43DBF32-81DA-4DDA-9682-6E8885583570}" destId="{7BF7FB66-B1D8-4921-9EA8-E062F8AF8A0A}" srcOrd="0" destOrd="0" presId="urn:microsoft.com/office/officeart/2005/8/layout/balance1"/>
    <dgm:cxn modelId="{7F6CA202-49D5-4308-B806-DE2D654A74F6}" type="presOf" srcId="{7AC1A574-84B7-4860-A55B-F164799067DF}" destId="{04D08B2C-39DE-4CBD-8C1D-7CEC27EA65E8}" srcOrd="0" destOrd="0" presId="urn:microsoft.com/office/officeart/2005/8/layout/balance1"/>
    <dgm:cxn modelId="{28FB2AD7-EC3F-48DC-9845-7E4F4891AEB0}" srcId="{7AC1A574-84B7-4860-A55B-F164799067DF}" destId="{D4D156E8-94B1-4ED5-83FD-710BD6617988}" srcOrd="2" destOrd="0" parTransId="{43855065-8130-4EFE-8162-BD5F28A7BF56}" sibTransId="{E9B3FE7F-B2AB-40F9-A408-D42FBDEAFB5F}"/>
    <dgm:cxn modelId="{B64FA71B-2AD9-42AF-8B91-0BF712F95EC1}" type="presParOf" srcId="{427B77B6-9CC3-4450-B131-F54B5ABDC210}" destId="{9C2640EC-DCBD-4F66-85E6-01A90576D3C9}" srcOrd="0" destOrd="0" presId="urn:microsoft.com/office/officeart/2005/8/layout/balance1"/>
    <dgm:cxn modelId="{6561D28E-D790-4047-928F-0E070D644A34}" type="presParOf" srcId="{427B77B6-9CC3-4450-B131-F54B5ABDC210}" destId="{04E3C55A-1E49-4A02-84B0-C96DB5ABADB1}" srcOrd="1" destOrd="0" presId="urn:microsoft.com/office/officeart/2005/8/layout/balance1"/>
    <dgm:cxn modelId="{7F0C92BB-4398-4109-AF2C-8615CFDBF853}" type="presParOf" srcId="{04E3C55A-1E49-4A02-84B0-C96DB5ABADB1}" destId="{D299160E-3C23-4446-A88F-08238B7D0794}" srcOrd="0" destOrd="0" presId="urn:microsoft.com/office/officeart/2005/8/layout/balance1"/>
    <dgm:cxn modelId="{A86EF309-4CB4-4596-9994-6DD9E6CC7070}" type="presParOf" srcId="{04E3C55A-1E49-4A02-84B0-C96DB5ABADB1}" destId="{04D08B2C-39DE-4CBD-8C1D-7CEC27EA65E8}" srcOrd="1" destOrd="0" presId="urn:microsoft.com/office/officeart/2005/8/layout/balance1"/>
    <dgm:cxn modelId="{FF54D5FD-B173-4E5E-AF49-5DF40787C734}" type="presParOf" srcId="{427B77B6-9CC3-4450-B131-F54B5ABDC210}" destId="{1576134F-A4E9-422A-B7AF-06F8ABAEADA6}" srcOrd="2" destOrd="0" presId="urn:microsoft.com/office/officeart/2005/8/layout/balance1"/>
    <dgm:cxn modelId="{17589432-42F7-4759-A249-E490E26DE658}" type="presParOf" srcId="{1576134F-A4E9-422A-B7AF-06F8ABAEADA6}" destId="{0DE2DFBF-4DE9-4534-A358-F31EE713D10B}" srcOrd="0" destOrd="0" presId="urn:microsoft.com/office/officeart/2005/8/layout/balance1"/>
    <dgm:cxn modelId="{70950704-870A-4F61-BA80-523CE544F372}" type="presParOf" srcId="{1576134F-A4E9-422A-B7AF-06F8ABAEADA6}" destId="{1DF65B27-9D58-425E-84FE-417922BD7FDC}" srcOrd="1" destOrd="0" presId="urn:microsoft.com/office/officeart/2005/8/layout/balance1"/>
    <dgm:cxn modelId="{41460149-AA84-4701-A50D-16411F312092}" type="presParOf" srcId="{1576134F-A4E9-422A-B7AF-06F8ABAEADA6}" destId="{230366DC-1151-4D5D-AD7C-DC186F123E08}" srcOrd="2" destOrd="0" presId="urn:microsoft.com/office/officeart/2005/8/layout/balance1"/>
    <dgm:cxn modelId="{E29063FF-E47F-4CF7-B377-59CC9B7FFAB6}" type="presParOf" srcId="{1576134F-A4E9-422A-B7AF-06F8ABAEADA6}" destId="{7BF7FB66-B1D8-4921-9EA8-E062F8AF8A0A}" srcOrd="3" destOrd="0" presId="urn:microsoft.com/office/officeart/2005/8/layout/balance1"/>
    <dgm:cxn modelId="{86CCF749-52E3-4C3C-B8ED-A088B04F13B4}" type="presParOf" srcId="{1576134F-A4E9-422A-B7AF-06F8ABAEADA6}" destId="{8DC71D6C-BFCD-4684-BA44-4CB1D0D08302}" srcOrd="4" destOrd="0" presId="urn:microsoft.com/office/officeart/2005/8/layout/balance1"/>
    <dgm:cxn modelId="{723BE7CA-0A21-4492-BD58-86EF567529B5}" type="presParOf" srcId="{1576134F-A4E9-422A-B7AF-06F8ABAEADA6}" destId="{69B1E9D7-EB6B-4D9F-9FA5-56362BA9B531}" srcOrd="5" destOrd="0" presId="urn:microsoft.com/office/officeart/2005/8/layout/balance1"/>
    <dgm:cxn modelId="{60D0A0E9-9409-4B8E-B3FB-72187CC99B7C}" type="presParOf" srcId="{1576134F-A4E9-422A-B7AF-06F8ABAEADA6}" destId="{1EBEA165-5E72-4B87-AAA7-B5E0607D2CEE}" srcOrd="6" destOrd="0" presId="urn:microsoft.com/office/officeart/2005/8/layout/balance1"/>
    <dgm:cxn modelId="{7DC99545-7368-4693-AAB3-9950173A00BB}" type="presParOf" srcId="{1576134F-A4E9-422A-B7AF-06F8ABAEADA6}" destId="{C680336C-2B83-493B-A838-B43AD3A86521}"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55D068-9EF9-4D0C-A2A6-5F5523305BE6}"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US"/>
        </a:p>
      </dgm:t>
    </dgm:pt>
    <dgm:pt modelId="{757284B5-8404-422A-9427-AB3C5330B245}">
      <dgm:prSet phldrT="[Text]"/>
      <dgm:spPr/>
      <dgm:t>
        <a:bodyPr/>
        <a:lstStyle/>
        <a:p>
          <a:r>
            <a:rPr lang="en-US" dirty="0" smtClean="0"/>
            <a:t>Pt has breast or GI screening</a:t>
          </a:r>
          <a:endParaRPr lang="en-US" dirty="0"/>
        </a:p>
      </dgm:t>
    </dgm:pt>
    <dgm:pt modelId="{C715BE14-46B2-478C-8611-14F3B1AA5F1D}" type="parTrans" cxnId="{6BB46808-FE66-47AF-BC0C-E5E7D89DC160}">
      <dgm:prSet/>
      <dgm:spPr/>
      <dgm:t>
        <a:bodyPr/>
        <a:lstStyle/>
        <a:p>
          <a:endParaRPr lang="en-US"/>
        </a:p>
      </dgm:t>
    </dgm:pt>
    <dgm:pt modelId="{A69A8126-4BCD-4D22-B461-B6055DBFBC4D}" type="sibTrans" cxnId="{6BB46808-FE66-47AF-BC0C-E5E7D89DC160}">
      <dgm:prSet/>
      <dgm:spPr/>
      <dgm:t>
        <a:bodyPr/>
        <a:lstStyle/>
        <a:p>
          <a:endParaRPr lang="en-US"/>
        </a:p>
      </dgm:t>
    </dgm:pt>
    <dgm:pt modelId="{F63B69C2-62E1-49D7-95C5-2A8373AB4FAE}">
      <dgm:prSet phldrT="[Text]"/>
      <dgm:spPr/>
      <dgm:t>
        <a:bodyPr/>
        <a:lstStyle/>
        <a:p>
          <a:r>
            <a:rPr lang="en-US" dirty="0" smtClean="0"/>
            <a:t>Pt completes online or paper questionnaire</a:t>
          </a:r>
          <a:endParaRPr lang="en-US" dirty="0"/>
        </a:p>
      </dgm:t>
    </dgm:pt>
    <dgm:pt modelId="{60D1CBD6-720C-4787-BE21-706874262105}" type="parTrans" cxnId="{DC28600E-8E6B-45F9-A662-83A2B7B1503F}">
      <dgm:prSet/>
      <dgm:spPr/>
      <dgm:t>
        <a:bodyPr/>
        <a:lstStyle/>
        <a:p>
          <a:endParaRPr lang="en-US"/>
        </a:p>
      </dgm:t>
    </dgm:pt>
    <dgm:pt modelId="{55B298C2-0E77-498D-8221-FD0B5EF1943D}" type="sibTrans" cxnId="{DC28600E-8E6B-45F9-A662-83A2B7B1503F}">
      <dgm:prSet/>
      <dgm:spPr/>
      <dgm:t>
        <a:bodyPr/>
        <a:lstStyle/>
        <a:p>
          <a:endParaRPr lang="en-US"/>
        </a:p>
      </dgm:t>
    </dgm:pt>
    <dgm:pt modelId="{87176A1F-2EA5-4ECC-850B-05C18FF033E5}">
      <dgm:prSet phldrT="[Text]"/>
      <dgm:spPr/>
      <dgm:t>
        <a:bodyPr/>
        <a:lstStyle/>
        <a:p>
          <a:r>
            <a:rPr lang="en-US" dirty="0" smtClean="0"/>
            <a:t>Risk models calculated + </a:t>
          </a:r>
          <a:r>
            <a:rPr lang="en-US" dirty="0" err="1" smtClean="0"/>
            <a:t>FHx</a:t>
          </a:r>
          <a:r>
            <a:rPr lang="en-US" dirty="0" smtClean="0"/>
            <a:t> reviewed</a:t>
          </a:r>
          <a:endParaRPr lang="en-US" dirty="0"/>
        </a:p>
      </dgm:t>
    </dgm:pt>
    <dgm:pt modelId="{6CBF05BB-A21F-4FC6-9D7F-925E951FE529}" type="parTrans" cxnId="{C959E4C7-FBCB-4988-8AD7-C88BEE4F54C2}">
      <dgm:prSet/>
      <dgm:spPr/>
      <dgm:t>
        <a:bodyPr/>
        <a:lstStyle/>
        <a:p>
          <a:endParaRPr lang="en-US"/>
        </a:p>
      </dgm:t>
    </dgm:pt>
    <dgm:pt modelId="{10F8EECF-37EB-4033-931B-BDEEE752F3EA}" type="sibTrans" cxnId="{C959E4C7-FBCB-4988-8AD7-C88BEE4F54C2}">
      <dgm:prSet/>
      <dgm:spPr/>
      <dgm:t>
        <a:bodyPr/>
        <a:lstStyle/>
        <a:p>
          <a:endParaRPr lang="en-US"/>
        </a:p>
      </dgm:t>
    </dgm:pt>
    <dgm:pt modelId="{2FE1F960-AE0F-47D8-8591-25CF15AA6EF8}">
      <dgm:prSet/>
      <dgm:spPr/>
      <dgm:t>
        <a:bodyPr/>
        <a:lstStyle/>
        <a:p>
          <a:r>
            <a:rPr lang="en-US" dirty="0" smtClean="0"/>
            <a:t>Risk navigator contacts high-risk patients to place referrals</a:t>
          </a:r>
          <a:endParaRPr lang="en-US" dirty="0"/>
        </a:p>
      </dgm:t>
    </dgm:pt>
    <dgm:pt modelId="{ACA793DC-5A51-44AF-8B73-BD154C6CA566}" type="parTrans" cxnId="{CC8157E8-28B2-4A9E-9E8A-0E0B446C298E}">
      <dgm:prSet/>
      <dgm:spPr/>
      <dgm:t>
        <a:bodyPr/>
        <a:lstStyle/>
        <a:p>
          <a:endParaRPr lang="en-US"/>
        </a:p>
      </dgm:t>
    </dgm:pt>
    <dgm:pt modelId="{DECF7BC5-058A-473A-A473-A4B80D88C372}" type="sibTrans" cxnId="{CC8157E8-28B2-4A9E-9E8A-0E0B446C298E}">
      <dgm:prSet/>
      <dgm:spPr/>
      <dgm:t>
        <a:bodyPr/>
        <a:lstStyle/>
        <a:p>
          <a:endParaRPr lang="en-US"/>
        </a:p>
      </dgm:t>
    </dgm:pt>
    <dgm:pt modelId="{1136C54B-5F10-421D-A1A1-CFCE6E9FEE7E}" type="pres">
      <dgm:prSet presAssocID="{F255D068-9EF9-4D0C-A2A6-5F5523305BE6}" presName="Name0" presStyleCnt="0">
        <dgm:presLayoutVars>
          <dgm:chMax val="11"/>
          <dgm:chPref val="11"/>
          <dgm:dir/>
          <dgm:resizeHandles/>
        </dgm:presLayoutVars>
      </dgm:prSet>
      <dgm:spPr/>
      <dgm:t>
        <a:bodyPr/>
        <a:lstStyle/>
        <a:p>
          <a:endParaRPr lang="en-US"/>
        </a:p>
      </dgm:t>
    </dgm:pt>
    <dgm:pt modelId="{5EE70D92-B73E-472C-A38C-C284F7842BF9}" type="pres">
      <dgm:prSet presAssocID="{2FE1F960-AE0F-47D8-8591-25CF15AA6EF8}" presName="Accent4" presStyleCnt="0"/>
      <dgm:spPr/>
    </dgm:pt>
    <dgm:pt modelId="{207220B9-6AAA-4AA3-88A7-F1E2EA30FCE3}" type="pres">
      <dgm:prSet presAssocID="{2FE1F960-AE0F-47D8-8591-25CF15AA6EF8}" presName="Accent" presStyleLbl="node1" presStyleIdx="0" presStyleCnt="4"/>
      <dgm:spPr/>
    </dgm:pt>
    <dgm:pt modelId="{D5B1FB3A-E82F-469B-83FC-EBF87D39083A}" type="pres">
      <dgm:prSet presAssocID="{2FE1F960-AE0F-47D8-8591-25CF15AA6EF8}" presName="ParentBackground4" presStyleCnt="0"/>
      <dgm:spPr/>
    </dgm:pt>
    <dgm:pt modelId="{A2A5A516-EB6A-43AB-9432-C545E0CE8008}" type="pres">
      <dgm:prSet presAssocID="{2FE1F960-AE0F-47D8-8591-25CF15AA6EF8}" presName="ParentBackground" presStyleLbl="fgAcc1" presStyleIdx="0" presStyleCnt="4"/>
      <dgm:spPr/>
      <dgm:t>
        <a:bodyPr/>
        <a:lstStyle/>
        <a:p>
          <a:endParaRPr lang="en-US"/>
        </a:p>
      </dgm:t>
    </dgm:pt>
    <dgm:pt modelId="{3BD2A2D9-0641-4BCA-8350-065235F082AD}" type="pres">
      <dgm:prSet presAssocID="{2FE1F960-AE0F-47D8-8591-25CF15AA6EF8}" presName="Parent4" presStyleLbl="revTx" presStyleIdx="0" presStyleCnt="0">
        <dgm:presLayoutVars>
          <dgm:chMax val="1"/>
          <dgm:chPref val="1"/>
          <dgm:bulletEnabled val="1"/>
        </dgm:presLayoutVars>
      </dgm:prSet>
      <dgm:spPr/>
      <dgm:t>
        <a:bodyPr/>
        <a:lstStyle/>
        <a:p>
          <a:endParaRPr lang="en-US"/>
        </a:p>
      </dgm:t>
    </dgm:pt>
    <dgm:pt modelId="{1441DEF0-BF41-46CC-B023-0B944345C9CD}" type="pres">
      <dgm:prSet presAssocID="{87176A1F-2EA5-4ECC-850B-05C18FF033E5}" presName="Accent3" presStyleCnt="0"/>
      <dgm:spPr/>
    </dgm:pt>
    <dgm:pt modelId="{0FBBD900-B786-418C-B73E-E3FA24FD3E03}" type="pres">
      <dgm:prSet presAssocID="{87176A1F-2EA5-4ECC-850B-05C18FF033E5}" presName="Accent" presStyleLbl="node1" presStyleIdx="1" presStyleCnt="4"/>
      <dgm:spPr/>
    </dgm:pt>
    <dgm:pt modelId="{682D0D1F-3AD0-4A44-8BE3-3887C742EB8D}" type="pres">
      <dgm:prSet presAssocID="{87176A1F-2EA5-4ECC-850B-05C18FF033E5}" presName="ParentBackground3" presStyleCnt="0"/>
      <dgm:spPr/>
    </dgm:pt>
    <dgm:pt modelId="{3D19C08C-CEF2-4CDB-9F44-91B0ADF3DB55}" type="pres">
      <dgm:prSet presAssocID="{87176A1F-2EA5-4ECC-850B-05C18FF033E5}" presName="ParentBackground" presStyleLbl="fgAcc1" presStyleIdx="1" presStyleCnt="4"/>
      <dgm:spPr/>
      <dgm:t>
        <a:bodyPr/>
        <a:lstStyle/>
        <a:p>
          <a:endParaRPr lang="en-US"/>
        </a:p>
      </dgm:t>
    </dgm:pt>
    <dgm:pt modelId="{76D2B603-59A1-45B5-9C6E-06DBFE553CC3}" type="pres">
      <dgm:prSet presAssocID="{87176A1F-2EA5-4ECC-850B-05C18FF033E5}" presName="Parent3" presStyleLbl="revTx" presStyleIdx="0" presStyleCnt="0">
        <dgm:presLayoutVars>
          <dgm:chMax val="1"/>
          <dgm:chPref val="1"/>
          <dgm:bulletEnabled val="1"/>
        </dgm:presLayoutVars>
      </dgm:prSet>
      <dgm:spPr/>
      <dgm:t>
        <a:bodyPr/>
        <a:lstStyle/>
        <a:p>
          <a:endParaRPr lang="en-US"/>
        </a:p>
      </dgm:t>
    </dgm:pt>
    <dgm:pt modelId="{2D812852-8D9C-4FB9-BF79-66F33B7240F9}" type="pres">
      <dgm:prSet presAssocID="{F63B69C2-62E1-49D7-95C5-2A8373AB4FAE}" presName="Accent2" presStyleCnt="0"/>
      <dgm:spPr/>
    </dgm:pt>
    <dgm:pt modelId="{1E4FA121-51AF-46CA-B3F6-DAF3981F76F3}" type="pres">
      <dgm:prSet presAssocID="{F63B69C2-62E1-49D7-95C5-2A8373AB4FAE}" presName="Accent" presStyleLbl="node1" presStyleIdx="2" presStyleCnt="4"/>
      <dgm:spPr/>
    </dgm:pt>
    <dgm:pt modelId="{E29DD494-39F4-4892-B732-C8D1B93B72B0}" type="pres">
      <dgm:prSet presAssocID="{F63B69C2-62E1-49D7-95C5-2A8373AB4FAE}" presName="ParentBackground2" presStyleCnt="0"/>
      <dgm:spPr/>
    </dgm:pt>
    <dgm:pt modelId="{184B44EA-CF5A-4A16-AE9D-D86F48F7BD65}" type="pres">
      <dgm:prSet presAssocID="{F63B69C2-62E1-49D7-95C5-2A8373AB4FAE}" presName="ParentBackground" presStyleLbl="fgAcc1" presStyleIdx="2" presStyleCnt="4"/>
      <dgm:spPr/>
      <dgm:t>
        <a:bodyPr/>
        <a:lstStyle/>
        <a:p>
          <a:endParaRPr lang="en-US"/>
        </a:p>
      </dgm:t>
    </dgm:pt>
    <dgm:pt modelId="{3219D2AA-DAC9-418E-9EE7-6D50ECD65A37}" type="pres">
      <dgm:prSet presAssocID="{F63B69C2-62E1-49D7-95C5-2A8373AB4FAE}" presName="Parent2" presStyleLbl="revTx" presStyleIdx="0" presStyleCnt="0">
        <dgm:presLayoutVars>
          <dgm:chMax val="1"/>
          <dgm:chPref val="1"/>
          <dgm:bulletEnabled val="1"/>
        </dgm:presLayoutVars>
      </dgm:prSet>
      <dgm:spPr/>
      <dgm:t>
        <a:bodyPr/>
        <a:lstStyle/>
        <a:p>
          <a:endParaRPr lang="en-US"/>
        </a:p>
      </dgm:t>
    </dgm:pt>
    <dgm:pt modelId="{90B4FD04-8404-4257-849B-E1A1A307D286}" type="pres">
      <dgm:prSet presAssocID="{757284B5-8404-422A-9427-AB3C5330B245}" presName="Accent1" presStyleCnt="0"/>
      <dgm:spPr/>
    </dgm:pt>
    <dgm:pt modelId="{55AB8402-FD7A-4395-B219-ED753D0FA2F2}" type="pres">
      <dgm:prSet presAssocID="{757284B5-8404-422A-9427-AB3C5330B245}" presName="Accent" presStyleLbl="node1" presStyleIdx="3" presStyleCnt="4"/>
      <dgm:spPr/>
    </dgm:pt>
    <dgm:pt modelId="{AF7E777F-BA1C-44F7-B587-4A3A7F5B80B8}" type="pres">
      <dgm:prSet presAssocID="{757284B5-8404-422A-9427-AB3C5330B245}" presName="ParentBackground1" presStyleCnt="0"/>
      <dgm:spPr/>
    </dgm:pt>
    <dgm:pt modelId="{4C8EA10F-CE84-47B6-91F7-EC43EBC7BE82}" type="pres">
      <dgm:prSet presAssocID="{757284B5-8404-422A-9427-AB3C5330B245}" presName="ParentBackground" presStyleLbl="fgAcc1" presStyleIdx="3" presStyleCnt="4"/>
      <dgm:spPr/>
      <dgm:t>
        <a:bodyPr/>
        <a:lstStyle/>
        <a:p>
          <a:endParaRPr lang="en-US"/>
        </a:p>
      </dgm:t>
    </dgm:pt>
    <dgm:pt modelId="{B43FF647-B65F-427E-BAAD-A959018DDB39}" type="pres">
      <dgm:prSet presAssocID="{757284B5-8404-422A-9427-AB3C5330B245}" presName="Parent1" presStyleLbl="revTx" presStyleIdx="0" presStyleCnt="0">
        <dgm:presLayoutVars>
          <dgm:chMax val="1"/>
          <dgm:chPref val="1"/>
          <dgm:bulletEnabled val="1"/>
        </dgm:presLayoutVars>
      </dgm:prSet>
      <dgm:spPr/>
      <dgm:t>
        <a:bodyPr/>
        <a:lstStyle/>
        <a:p>
          <a:endParaRPr lang="en-US"/>
        </a:p>
      </dgm:t>
    </dgm:pt>
  </dgm:ptLst>
  <dgm:cxnLst>
    <dgm:cxn modelId="{9ED7AB3A-BB5E-45D3-B9A6-A6A23B4FC8B0}" type="presOf" srcId="{757284B5-8404-422A-9427-AB3C5330B245}" destId="{B43FF647-B65F-427E-BAAD-A959018DDB39}" srcOrd="0" destOrd="0" presId="urn:microsoft.com/office/officeart/2011/layout/CircleProcess"/>
    <dgm:cxn modelId="{AC6E0050-D8D0-425D-97CB-F86A1630CE4E}" type="presOf" srcId="{F63B69C2-62E1-49D7-95C5-2A8373AB4FAE}" destId="{184B44EA-CF5A-4A16-AE9D-D86F48F7BD65}" srcOrd="1" destOrd="0" presId="urn:microsoft.com/office/officeart/2011/layout/CircleProcess"/>
    <dgm:cxn modelId="{2DAC3529-E965-4C6D-B139-09716A53D096}" type="presOf" srcId="{757284B5-8404-422A-9427-AB3C5330B245}" destId="{4C8EA10F-CE84-47B6-91F7-EC43EBC7BE82}" srcOrd="1" destOrd="0" presId="urn:microsoft.com/office/officeart/2011/layout/CircleProcess"/>
    <dgm:cxn modelId="{CF11FB21-664A-42A7-9FCE-4ED0D9106B9F}" type="presOf" srcId="{2FE1F960-AE0F-47D8-8591-25CF15AA6EF8}" destId="{A2A5A516-EB6A-43AB-9432-C545E0CE8008}" srcOrd="1" destOrd="0" presId="urn:microsoft.com/office/officeart/2011/layout/CircleProcess"/>
    <dgm:cxn modelId="{6BB46808-FE66-47AF-BC0C-E5E7D89DC160}" srcId="{F255D068-9EF9-4D0C-A2A6-5F5523305BE6}" destId="{757284B5-8404-422A-9427-AB3C5330B245}" srcOrd="0" destOrd="0" parTransId="{C715BE14-46B2-478C-8611-14F3B1AA5F1D}" sibTransId="{A69A8126-4BCD-4D22-B461-B6055DBFBC4D}"/>
    <dgm:cxn modelId="{A9A35F27-6972-4C79-B2D8-8BD0E4FED2F3}" type="presOf" srcId="{2FE1F960-AE0F-47D8-8591-25CF15AA6EF8}" destId="{3BD2A2D9-0641-4BCA-8350-065235F082AD}" srcOrd="0" destOrd="0" presId="urn:microsoft.com/office/officeart/2011/layout/CircleProcess"/>
    <dgm:cxn modelId="{EDBDA66E-E4C3-40FD-914C-AA92821B0054}" type="presOf" srcId="{F63B69C2-62E1-49D7-95C5-2A8373AB4FAE}" destId="{3219D2AA-DAC9-418E-9EE7-6D50ECD65A37}" srcOrd="0" destOrd="0" presId="urn:microsoft.com/office/officeart/2011/layout/CircleProcess"/>
    <dgm:cxn modelId="{CC8157E8-28B2-4A9E-9E8A-0E0B446C298E}" srcId="{F255D068-9EF9-4D0C-A2A6-5F5523305BE6}" destId="{2FE1F960-AE0F-47D8-8591-25CF15AA6EF8}" srcOrd="3" destOrd="0" parTransId="{ACA793DC-5A51-44AF-8B73-BD154C6CA566}" sibTransId="{DECF7BC5-058A-473A-A473-A4B80D88C372}"/>
    <dgm:cxn modelId="{A4E84419-72EB-47B9-ADC7-73C4FCE748C1}" type="presOf" srcId="{F255D068-9EF9-4D0C-A2A6-5F5523305BE6}" destId="{1136C54B-5F10-421D-A1A1-CFCE6E9FEE7E}" srcOrd="0" destOrd="0" presId="urn:microsoft.com/office/officeart/2011/layout/CircleProcess"/>
    <dgm:cxn modelId="{DC28600E-8E6B-45F9-A662-83A2B7B1503F}" srcId="{F255D068-9EF9-4D0C-A2A6-5F5523305BE6}" destId="{F63B69C2-62E1-49D7-95C5-2A8373AB4FAE}" srcOrd="1" destOrd="0" parTransId="{60D1CBD6-720C-4787-BE21-706874262105}" sibTransId="{55B298C2-0E77-498D-8221-FD0B5EF1943D}"/>
    <dgm:cxn modelId="{861EB710-B362-4380-BF6B-A904B8EE64C0}" type="presOf" srcId="{87176A1F-2EA5-4ECC-850B-05C18FF033E5}" destId="{76D2B603-59A1-45B5-9C6E-06DBFE553CC3}" srcOrd="0" destOrd="0" presId="urn:microsoft.com/office/officeart/2011/layout/CircleProcess"/>
    <dgm:cxn modelId="{C73D85BD-2C47-41D3-87CC-32050C59E5A5}" type="presOf" srcId="{87176A1F-2EA5-4ECC-850B-05C18FF033E5}" destId="{3D19C08C-CEF2-4CDB-9F44-91B0ADF3DB55}" srcOrd="1" destOrd="0" presId="urn:microsoft.com/office/officeart/2011/layout/CircleProcess"/>
    <dgm:cxn modelId="{C959E4C7-FBCB-4988-8AD7-C88BEE4F54C2}" srcId="{F255D068-9EF9-4D0C-A2A6-5F5523305BE6}" destId="{87176A1F-2EA5-4ECC-850B-05C18FF033E5}" srcOrd="2" destOrd="0" parTransId="{6CBF05BB-A21F-4FC6-9D7F-925E951FE529}" sibTransId="{10F8EECF-37EB-4033-931B-BDEEE752F3EA}"/>
    <dgm:cxn modelId="{2164476C-4DE6-413F-944C-0B66F2B736BE}" type="presParOf" srcId="{1136C54B-5F10-421D-A1A1-CFCE6E9FEE7E}" destId="{5EE70D92-B73E-472C-A38C-C284F7842BF9}" srcOrd="0" destOrd="0" presId="urn:microsoft.com/office/officeart/2011/layout/CircleProcess"/>
    <dgm:cxn modelId="{2065E333-E13B-4747-B146-0B2F2B3A0C32}" type="presParOf" srcId="{5EE70D92-B73E-472C-A38C-C284F7842BF9}" destId="{207220B9-6AAA-4AA3-88A7-F1E2EA30FCE3}" srcOrd="0" destOrd="0" presId="urn:microsoft.com/office/officeart/2011/layout/CircleProcess"/>
    <dgm:cxn modelId="{E5426D26-A7DE-474B-967F-811C4EB1001E}" type="presParOf" srcId="{1136C54B-5F10-421D-A1A1-CFCE6E9FEE7E}" destId="{D5B1FB3A-E82F-469B-83FC-EBF87D39083A}" srcOrd="1" destOrd="0" presId="urn:microsoft.com/office/officeart/2011/layout/CircleProcess"/>
    <dgm:cxn modelId="{5ED151B2-1AFE-459D-9701-78D91268A788}" type="presParOf" srcId="{D5B1FB3A-E82F-469B-83FC-EBF87D39083A}" destId="{A2A5A516-EB6A-43AB-9432-C545E0CE8008}" srcOrd="0" destOrd="0" presId="urn:microsoft.com/office/officeart/2011/layout/CircleProcess"/>
    <dgm:cxn modelId="{A0018E10-4F9D-4CD4-BB73-44A62DED4E7E}" type="presParOf" srcId="{1136C54B-5F10-421D-A1A1-CFCE6E9FEE7E}" destId="{3BD2A2D9-0641-4BCA-8350-065235F082AD}" srcOrd="2" destOrd="0" presId="urn:microsoft.com/office/officeart/2011/layout/CircleProcess"/>
    <dgm:cxn modelId="{6FF56A1B-BA1A-48C5-B1A4-AEBC508A3606}" type="presParOf" srcId="{1136C54B-5F10-421D-A1A1-CFCE6E9FEE7E}" destId="{1441DEF0-BF41-46CC-B023-0B944345C9CD}" srcOrd="3" destOrd="0" presId="urn:microsoft.com/office/officeart/2011/layout/CircleProcess"/>
    <dgm:cxn modelId="{53187D74-B957-483E-8D0A-C452BED04B0B}" type="presParOf" srcId="{1441DEF0-BF41-46CC-B023-0B944345C9CD}" destId="{0FBBD900-B786-418C-B73E-E3FA24FD3E03}" srcOrd="0" destOrd="0" presId="urn:microsoft.com/office/officeart/2011/layout/CircleProcess"/>
    <dgm:cxn modelId="{12BFDE78-66E1-4B5B-B262-BBAC49C6D4F6}" type="presParOf" srcId="{1136C54B-5F10-421D-A1A1-CFCE6E9FEE7E}" destId="{682D0D1F-3AD0-4A44-8BE3-3887C742EB8D}" srcOrd="4" destOrd="0" presId="urn:microsoft.com/office/officeart/2011/layout/CircleProcess"/>
    <dgm:cxn modelId="{3D171A00-44AF-4410-B6CE-6A74FB512B2E}" type="presParOf" srcId="{682D0D1F-3AD0-4A44-8BE3-3887C742EB8D}" destId="{3D19C08C-CEF2-4CDB-9F44-91B0ADF3DB55}" srcOrd="0" destOrd="0" presId="urn:microsoft.com/office/officeart/2011/layout/CircleProcess"/>
    <dgm:cxn modelId="{720DFCE0-8E14-44B0-8219-BD41BC371ADE}" type="presParOf" srcId="{1136C54B-5F10-421D-A1A1-CFCE6E9FEE7E}" destId="{76D2B603-59A1-45B5-9C6E-06DBFE553CC3}" srcOrd="5" destOrd="0" presId="urn:microsoft.com/office/officeart/2011/layout/CircleProcess"/>
    <dgm:cxn modelId="{5205EC59-79AC-4A55-AF87-826FA1E1F33F}" type="presParOf" srcId="{1136C54B-5F10-421D-A1A1-CFCE6E9FEE7E}" destId="{2D812852-8D9C-4FB9-BF79-66F33B7240F9}" srcOrd="6" destOrd="0" presId="urn:microsoft.com/office/officeart/2011/layout/CircleProcess"/>
    <dgm:cxn modelId="{1EDF2C6C-0A1A-48BC-B949-A2C7C266CEA0}" type="presParOf" srcId="{2D812852-8D9C-4FB9-BF79-66F33B7240F9}" destId="{1E4FA121-51AF-46CA-B3F6-DAF3981F76F3}" srcOrd="0" destOrd="0" presId="urn:microsoft.com/office/officeart/2011/layout/CircleProcess"/>
    <dgm:cxn modelId="{9DD69525-BC38-4D59-94B2-F5FE7E67111A}" type="presParOf" srcId="{1136C54B-5F10-421D-A1A1-CFCE6E9FEE7E}" destId="{E29DD494-39F4-4892-B732-C8D1B93B72B0}" srcOrd="7" destOrd="0" presId="urn:microsoft.com/office/officeart/2011/layout/CircleProcess"/>
    <dgm:cxn modelId="{CDEDB866-91C7-44CB-ACCC-4DDA424B18C3}" type="presParOf" srcId="{E29DD494-39F4-4892-B732-C8D1B93B72B0}" destId="{184B44EA-CF5A-4A16-AE9D-D86F48F7BD65}" srcOrd="0" destOrd="0" presId="urn:microsoft.com/office/officeart/2011/layout/CircleProcess"/>
    <dgm:cxn modelId="{707B5E4D-7976-43FE-A2BC-154014CB4AF5}" type="presParOf" srcId="{1136C54B-5F10-421D-A1A1-CFCE6E9FEE7E}" destId="{3219D2AA-DAC9-418E-9EE7-6D50ECD65A37}" srcOrd="8" destOrd="0" presId="urn:microsoft.com/office/officeart/2011/layout/CircleProcess"/>
    <dgm:cxn modelId="{A841F283-13CE-4126-B32C-B60166336C9C}" type="presParOf" srcId="{1136C54B-5F10-421D-A1A1-CFCE6E9FEE7E}" destId="{90B4FD04-8404-4257-849B-E1A1A307D286}" srcOrd="9" destOrd="0" presId="urn:microsoft.com/office/officeart/2011/layout/CircleProcess"/>
    <dgm:cxn modelId="{A6EBF2A6-C556-4C75-8E42-BB98DE7717D6}" type="presParOf" srcId="{90B4FD04-8404-4257-849B-E1A1A307D286}" destId="{55AB8402-FD7A-4395-B219-ED753D0FA2F2}" srcOrd="0" destOrd="0" presId="urn:microsoft.com/office/officeart/2011/layout/CircleProcess"/>
    <dgm:cxn modelId="{8A9E00E3-577F-431A-A0A4-02D8C8FECFF0}" type="presParOf" srcId="{1136C54B-5F10-421D-A1A1-CFCE6E9FEE7E}" destId="{AF7E777F-BA1C-44F7-B587-4A3A7F5B80B8}" srcOrd="10" destOrd="0" presId="urn:microsoft.com/office/officeart/2011/layout/CircleProcess"/>
    <dgm:cxn modelId="{8FDD4567-2683-46BE-A07E-F0152BBCD314}" type="presParOf" srcId="{AF7E777F-BA1C-44F7-B587-4A3A7F5B80B8}" destId="{4C8EA10F-CE84-47B6-91F7-EC43EBC7BE82}" srcOrd="0" destOrd="0" presId="urn:microsoft.com/office/officeart/2011/layout/CircleProcess"/>
    <dgm:cxn modelId="{4E893171-5072-4BC5-A784-7BD5A9383148}" type="presParOf" srcId="{1136C54B-5F10-421D-A1A1-CFCE6E9FEE7E}" destId="{B43FF647-B65F-427E-BAAD-A959018DDB39}"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05A908-6F24-4B4C-871C-4476256235DD}" type="doc">
      <dgm:prSet loTypeId="urn:microsoft.com/office/officeart/2005/8/layout/chevronAccent+Icon" loCatId="process" qsTypeId="urn:microsoft.com/office/officeart/2005/8/quickstyle/simple1" qsCatId="simple" csTypeId="urn:microsoft.com/office/officeart/2005/8/colors/colorful4" csCatId="colorful" phldr="1"/>
      <dgm:spPr/>
    </dgm:pt>
    <dgm:pt modelId="{C0A83671-9384-412C-B71B-16CA1FBDDB4F}">
      <dgm:prSet phldrT="[Text]" custT="1"/>
      <dgm:spPr/>
      <dgm:t>
        <a:bodyPr/>
        <a:lstStyle/>
        <a:p>
          <a:r>
            <a:rPr lang="en-US" sz="1800" dirty="0" smtClean="0"/>
            <a:t>16,051 </a:t>
          </a:r>
          <a:r>
            <a:rPr lang="en-US" sz="1800" dirty="0" err="1" smtClean="0"/>
            <a:t>Mammo</a:t>
          </a:r>
          <a:r>
            <a:rPr lang="en-US" sz="1800" dirty="0" smtClean="0"/>
            <a:t> pts screened</a:t>
          </a:r>
          <a:endParaRPr lang="en-US" sz="1800" dirty="0"/>
        </a:p>
      </dgm:t>
    </dgm:pt>
    <dgm:pt modelId="{BF8B7CFE-1F74-4683-87C5-B9B325C6D13C}" type="parTrans" cxnId="{737EA3E6-46DC-4A7D-AB84-097D3AD6834B}">
      <dgm:prSet/>
      <dgm:spPr/>
      <dgm:t>
        <a:bodyPr/>
        <a:lstStyle/>
        <a:p>
          <a:endParaRPr lang="en-US"/>
        </a:p>
      </dgm:t>
    </dgm:pt>
    <dgm:pt modelId="{29106165-37C2-4D04-A658-95FB0747204D}" type="sibTrans" cxnId="{737EA3E6-46DC-4A7D-AB84-097D3AD6834B}">
      <dgm:prSet/>
      <dgm:spPr/>
      <dgm:t>
        <a:bodyPr/>
        <a:lstStyle/>
        <a:p>
          <a:endParaRPr lang="en-US"/>
        </a:p>
      </dgm:t>
    </dgm:pt>
    <dgm:pt modelId="{FDA9F2E9-49E9-43AD-A3F2-93C69EA1ED9D}">
      <dgm:prSet phldrT="[Text]" custT="1"/>
      <dgm:spPr/>
      <dgm:t>
        <a:bodyPr/>
        <a:lstStyle/>
        <a:p>
          <a:r>
            <a:rPr lang="en-US" sz="1800" dirty="0" smtClean="0"/>
            <a:t>1,011 (6.3%) Screened “high-risk”</a:t>
          </a:r>
          <a:endParaRPr lang="en-US" sz="1800" dirty="0"/>
        </a:p>
      </dgm:t>
    </dgm:pt>
    <dgm:pt modelId="{472FD858-68E0-4B55-89F9-198C99BFBA85}" type="parTrans" cxnId="{5BE46503-EF46-4EE9-9112-3B6C9921D435}">
      <dgm:prSet/>
      <dgm:spPr/>
      <dgm:t>
        <a:bodyPr/>
        <a:lstStyle/>
        <a:p>
          <a:endParaRPr lang="en-US"/>
        </a:p>
      </dgm:t>
    </dgm:pt>
    <dgm:pt modelId="{2C260C1E-F267-4F4C-BAD5-8C722FF54ABC}" type="sibTrans" cxnId="{5BE46503-EF46-4EE9-9112-3B6C9921D435}">
      <dgm:prSet/>
      <dgm:spPr/>
      <dgm:t>
        <a:bodyPr/>
        <a:lstStyle/>
        <a:p>
          <a:endParaRPr lang="en-US"/>
        </a:p>
      </dgm:t>
    </dgm:pt>
    <dgm:pt modelId="{BB2482DF-10DF-4848-B96C-2D95B56778A3}">
      <dgm:prSet phldrT="[Text]" custT="1"/>
      <dgm:spPr/>
      <dgm:t>
        <a:bodyPr/>
        <a:lstStyle/>
        <a:p>
          <a:r>
            <a:rPr lang="en-US" sz="1800" dirty="0" smtClean="0"/>
            <a:t>678 (67.1%) Met criteria after review</a:t>
          </a:r>
          <a:endParaRPr lang="en-US" sz="1800" dirty="0"/>
        </a:p>
      </dgm:t>
    </dgm:pt>
    <dgm:pt modelId="{B9604ED7-50BF-429B-943F-0C6200B93D2D}" type="parTrans" cxnId="{D8FFC52F-922F-4DF0-8E9E-4F43D4660F83}">
      <dgm:prSet/>
      <dgm:spPr/>
      <dgm:t>
        <a:bodyPr/>
        <a:lstStyle/>
        <a:p>
          <a:endParaRPr lang="en-US"/>
        </a:p>
      </dgm:t>
    </dgm:pt>
    <dgm:pt modelId="{10A9BD06-2AB3-4B10-8402-9D5ACCAE1479}" type="sibTrans" cxnId="{D8FFC52F-922F-4DF0-8E9E-4F43D4660F83}">
      <dgm:prSet/>
      <dgm:spPr/>
      <dgm:t>
        <a:bodyPr/>
        <a:lstStyle/>
        <a:p>
          <a:endParaRPr lang="en-US"/>
        </a:p>
      </dgm:t>
    </dgm:pt>
    <dgm:pt modelId="{6BE196D1-7242-4879-9BFB-138177F1D4EF}">
      <dgm:prSet custT="1"/>
      <dgm:spPr/>
      <dgm:t>
        <a:bodyPr/>
        <a:lstStyle/>
        <a:p>
          <a:r>
            <a:rPr lang="en-US" sz="1800" dirty="0" smtClean="0"/>
            <a:t>97 elected a GC referral after call</a:t>
          </a:r>
          <a:endParaRPr lang="en-US" sz="1800" dirty="0"/>
        </a:p>
      </dgm:t>
    </dgm:pt>
    <dgm:pt modelId="{A76DC733-2431-4C2A-83CF-301583BC35F4}" type="parTrans" cxnId="{0BC00A15-4B23-4B37-9ED6-570EC7B3B6F9}">
      <dgm:prSet/>
      <dgm:spPr/>
      <dgm:t>
        <a:bodyPr/>
        <a:lstStyle/>
        <a:p>
          <a:endParaRPr lang="en-US"/>
        </a:p>
      </dgm:t>
    </dgm:pt>
    <dgm:pt modelId="{D39D9B39-D368-4DB7-8E19-6EA91F636505}" type="sibTrans" cxnId="{0BC00A15-4B23-4B37-9ED6-570EC7B3B6F9}">
      <dgm:prSet/>
      <dgm:spPr/>
      <dgm:t>
        <a:bodyPr/>
        <a:lstStyle/>
        <a:p>
          <a:endParaRPr lang="en-US"/>
        </a:p>
      </dgm:t>
    </dgm:pt>
    <dgm:pt modelId="{48DFC029-5AB1-40C6-941D-74D087EF4C6F}">
      <dgm:prSet custT="1"/>
      <dgm:spPr/>
      <dgm:t>
        <a:bodyPr/>
        <a:lstStyle/>
        <a:p>
          <a:r>
            <a:rPr lang="en-US" sz="1800" dirty="0" smtClean="0"/>
            <a:t>4/97 (4.1%) tested positive</a:t>
          </a:r>
          <a:endParaRPr lang="en-US" sz="1800" dirty="0"/>
        </a:p>
      </dgm:t>
    </dgm:pt>
    <dgm:pt modelId="{39FF159C-37FC-4CB0-AB71-3FC4274FCF9C}" type="parTrans" cxnId="{872AF782-BFFB-49F6-919E-5FD76FFEE8B8}">
      <dgm:prSet/>
      <dgm:spPr/>
      <dgm:t>
        <a:bodyPr/>
        <a:lstStyle/>
        <a:p>
          <a:endParaRPr lang="en-US"/>
        </a:p>
      </dgm:t>
    </dgm:pt>
    <dgm:pt modelId="{A00CA220-F69D-4968-83C5-AFF9962EA1D5}" type="sibTrans" cxnId="{872AF782-BFFB-49F6-919E-5FD76FFEE8B8}">
      <dgm:prSet/>
      <dgm:spPr/>
      <dgm:t>
        <a:bodyPr/>
        <a:lstStyle/>
        <a:p>
          <a:endParaRPr lang="en-US"/>
        </a:p>
      </dgm:t>
    </dgm:pt>
    <dgm:pt modelId="{D8189E93-481C-432B-A535-C15789D945CE}" type="pres">
      <dgm:prSet presAssocID="{3205A908-6F24-4B4C-871C-4476256235DD}" presName="Name0" presStyleCnt="0">
        <dgm:presLayoutVars>
          <dgm:dir/>
          <dgm:resizeHandles val="exact"/>
        </dgm:presLayoutVars>
      </dgm:prSet>
      <dgm:spPr/>
    </dgm:pt>
    <dgm:pt modelId="{5AECB6C4-9E11-4F12-B042-C3C1913E1370}" type="pres">
      <dgm:prSet presAssocID="{C0A83671-9384-412C-B71B-16CA1FBDDB4F}" presName="composite" presStyleCnt="0"/>
      <dgm:spPr/>
    </dgm:pt>
    <dgm:pt modelId="{92C5E41E-7C04-4726-A761-793B42D463D0}" type="pres">
      <dgm:prSet presAssocID="{C0A83671-9384-412C-B71B-16CA1FBDDB4F}" presName="bgChev" presStyleLbl="node1" presStyleIdx="0" presStyleCnt="5" custLinFactNeighborX="8611" custLinFactNeighborY="-53935"/>
      <dgm:spPr>
        <a:ln>
          <a:noFill/>
        </a:ln>
      </dgm:spPr>
    </dgm:pt>
    <dgm:pt modelId="{83C9607B-9C3F-4E38-8C03-044D39A94116}" type="pres">
      <dgm:prSet presAssocID="{C0A83671-9384-412C-B71B-16CA1FBDDB4F}" presName="txNode" presStyleLbl="fgAcc1" presStyleIdx="0" presStyleCnt="5" custScaleX="133119" custScaleY="147431">
        <dgm:presLayoutVars>
          <dgm:bulletEnabled val="1"/>
        </dgm:presLayoutVars>
      </dgm:prSet>
      <dgm:spPr/>
      <dgm:t>
        <a:bodyPr/>
        <a:lstStyle/>
        <a:p>
          <a:endParaRPr lang="en-US"/>
        </a:p>
      </dgm:t>
    </dgm:pt>
    <dgm:pt modelId="{EB91554A-9966-4668-8721-946545A7AF07}" type="pres">
      <dgm:prSet presAssocID="{29106165-37C2-4D04-A658-95FB0747204D}" presName="compositeSpace" presStyleCnt="0"/>
      <dgm:spPr/>
    </dgm:pt>
    <dgm:pt modelId="{C5B2FFF9-908B-4ED7-9E64-42F79E61B0B1}" type="pres">
      <dgm:prSet presAssocID="{FDA9F2E9-49E9-43AD-A3F2-93C69EA1ED9D}" presName="composite" presStyleCnt="0"/>
      <dgm:spPr/>
    </dgm:pt>
    <dgm:pt modelId="{97180B4D-6FA3-46A7-9B44-4CD0E7F93687}" type="pres">
      <dgm:prSet presAssocID="{FDA9F2E9-49E9-43AD-A3F2-93C69EA1ED9D}" presName="bgChev" presStyleLbl="node1" presStyleIdx="1" presStyleCnt="5" custLinFactNeighborX="-1761" custLinFactNeighborY="-53935"/>
      <dgm:spPr>
        <a:ln>
          <a:noFill/>
        </a:ln>
      </dgm:spPr>
    </dgm:pt>
    <dgm:pt modelId="{74B55D2D-7685-4D26-A185-F2C459C176AC}" type="pres">
      <dgm:prSet presAssocID="{FDA9F2E9-49E9-43AD-A3F2-93C69EA1ED9D}" presName="txNode" presStyleLbl="fgAcc1" presStyleIdx="1" presStyleCnt="5" custScaleX="133119" custScaleY="147431">
        <dgm:presLayoutVars>
          <dgm:bulletEnabled val="1"/>
        </dgm:presLayoutVars>
      </dgm:prSet>
      <dgm:spPr/>
      <dgm:t>
        <a:bodyPr/>
        <a:lstStyle/>
        <a:p>
          <a:endParaRPr lang="en-US"/>
        </a:p>
      </dgm:t>
    </dgm:pt>
    <dgm:pt modelId="{731BBEBF-6130-48AF-B167-CC6AEA91A32E}" type="pres">
      <dgm:prSet presAssocID="{2C260C1E-F267-4F4C-BAD5-8C722FF54ABC}" presName="compositeSpace" presStyleCnt="0"/>
      <dgm:spPr/>
    </dgm:pt>
    <dgm:pt modelId="{B4833863-6403-4678-B2BE-35DF5AD0C4A6}" type="pres">
      <dgm:prSet presAssocID="{BB2482DF-10DF-4848-B96C-2D95B56778A3}" presName="composite" presStyleCnt="0"/>
      <dgm:spPr/>
    </dgm:pt>
    <dgm:pt modelId="{4502EBA0-A071-4470-8778-C72D3F739781}" type="pres">
      <dgm:prSet presAssocID="{BB2482DF-10DF-4848-B96C-2D95B56778A3}" presName="bgChev" presStyleLbl="node1" presStyleIdx="2" presStyleCnt="5" custLinFactNeighborX="-1761" custLinFactNeighborY="-53935"/>
      <dgm:spPr>
        <a:ln>
          <a:noFill/>
        </a:ln>
      </dgm:spPr>
    </dgm:pt>
    <dgm:pt modelId="{205A0DCD-F98A-4AC1-9588-1C9FFC2E82A2}" type="pres">
      <dgm:prSet presAssocID="{BB2482DF-10DF-4848-B96C-2D95B56778A3}" presName="txNode" presStyleLbl="fgAcc1" presStyleIdx="2" presStyleCnt="5" custScaleX="133119" custScaleY="147431">
        <dgm:presLayoutVars>
          <dgm:bulletEnabled val="1"/>
        </dgm:presLayoutVars>
      </dgm:prSet>
      <dgm:spPr/>
      <dgm:t>
        <a:bodyPr/>
        <a:lstStyle/>
        <a:p>
          <a:endParaRPr lang="en-US"/>
        </a:p>
      </dgm:t>
    </dgm:pt>
    <dgm:pt modelId="{135D1362-8F82-42F7-A0AF-4DD59E285997}" type="pres">
      <dgm:prSet presAssocID="{10A9BD06-2AB3-4B10-8402-9D5ACCAE1479}" presName="compositeSpace" presStyleCnt="0"/>
      <dgm:spPr/>
    </dgm:pt>
    <dgm:pt modelId="{F3C701D5-DFEB-4F84-BC22-DDCE8797BB02}" type="pres">
      <dgm:prSet presAssocID="{6BE196D1-7242-4879-9BFB-138177F1D4EF}" presName="composite" presStyleCnt="0"/>
      <dgm:spPr/>
    </dgm:pt>
    <dgm:pt modelId="{F6AE37CF-D19B-41C5-B7A8-0EDAD4486F7F}" type="pres">
      <dgm:prSet presAssocID="{6BE196D1-7242-4879-9BFB-138177F1D4EF}" presName="bgChev" presStyleLbl="node1" presStyleIdx="3" presStyleCnt="5" custLinFactNeighborX="-1761" custLinFactNeighborY="-53935"/>
      <dgm:spPr>
        <a:ln>
          <a:noFill/>
        </a:ln>
      </dgm:spPr>
    </dgm:pt>
    <dgm:pt modelId="{BC7E626E-C453-4CB5-AE53-F741241E38C4}" type="pres">
      <dgm:prSet presAssocID="{6BE196D1-7242-4879-9BFB-138177F1D4EF}" presName="txNode" presStyleLbl="fgAcc1" presStyleIdx="3" presStyleCnt="5" custScaleX="133119" custScaleY="147431">
        <dgm:presLayoutVars>
          <dgm:bulletEnabled val="1"/>
        </dgm:presLayoutVars>
      </dgm:prSet>
      <dgm:spPr/>
      <dgm:t>
        <a:bodyPr/>
        <a:lstStyle/>
        <a:p>
          <a:endParaRPr lang="en-US"/>
        </a:p>
      </dgm:t>
    </dgm:pt>
    <dgm:pt modelId="{D49BC3F8-CFE2-45D3-90C8-721342A4C6EA}" type="pres">
      <dgm:prSet presAssocID="{D39D9B39-D368-4DB7-8E19-6EA91F636505}" presName="compositeSpace" presStyleCnt="0"/>
      <dgm:spPr/>
    </dgm:pt>
    <dgm:pt modelId="{408418AC-1814-4C0F-BE40-A7ED84EFDDEC}" type="pres">
      <dgm:prSet presAssocID="{48DFC029-5AB1-40C6-941D-74D087EF4C6F}" presName="composite" presStyleCnt="0"/>
      <dgm:spPr/>
    </dgm:pt>
    <dgm:pt modelId="{E60FE6C2-994A-4162-8C1E-CBEC51FB1F25}" type="pres">
      <dgm:prSet presAssocID="{48DFC029-5AB1-40C6-941D-74D087EF4C6F}" presName="bgChev" presStyleLbl="node1" presStyleIdx="4" presStyleCnt="5" custLinFactNeighborX="-1761" custLinFactNeighborY="-53935"/>
      <dgm:spPr>
        <a:ln>
          <a:noFill/>
        </a:ln>
      </dgm:spPr>
    </dgm:pt>
    <dgm:pt modelId="{FAC9B607-077F-4353-BFCE-812E9F5346BA}" type="pres">
      <dgm:prSet presAssocID="{48DFC029-5AB1-40C6-941D-74D087EF4C6F}" presName="txNode" presStyleLbl="fgAcc1" presStyleIdx="4" presStyleCnt="5" custScaleX="133119" custScaleY="147431">
        <dgm:presLayoutVars>
          <dgm:bulletEnabled val="1"/>
        </dgm:presLayoutVars>
      </dgm:prSet>
      <dgm:spPr/>
      <dgm:t>
        <a:bodyPr/>
        <a:lstStyle/>
        <a:p>
          <a:endParaRPr lang="en-US"/>
        </a:p>
      </dgm:t>
    </dgm:pt>
  </dgm:ptLst>
  <dgm:cxnLst>
    <dgm:cxn modelId="{737EA3E6-46DC-4A7D-AB84-097D3AD6834B}" srcId="{3205A908-6F24-4B4C-871C-4476256235DD}" destId="{C0A83671-9384-412C-B71B-16CA1FBDDB4F}" srcOrd="0" destOrd="0" parTransId="{BF8B7CFE-1F74-4683-87C5-B9B325C6D13C}" sibTransId="{29106165-37C2-4D04-A658-95FB0747204D}"/>
    <dgm:cxn modelId="{6626E93F-2F00-4964-9469-E05E1B3E2F36}" type="presOf" srcId="{BB2482DF-10DF-4848-B96C-2D95B56778A3}" destId="{205A0DCD-F98A-4AC1-9588-1C9FFC2E82A2}" srcOrd="0" destOrd="0" presId="urn:microsoft.com/office/officeart/2005/8/layout/chevronAccent+Icon"/>
    <dgm:cxn modelId="{57F03A77-D2B3-4A57-A9C8-8A468858CE70}" type="presOf" srcId="{C0A83671-9384-412C-B71B-16CA1FBDDB4F}" destId="{83C9607B-9C3F-4E38-8C03-044D39A94116}" srcOrd="0" destOrd="0" presId="urn:microsoft.com/office/officeart/2005/8/layout/chevronAccent+Icon"/>
    <dgm:cxn modelId="{1A96C692-49FC-4A80-A0AB-B01CDDAB7A42}" type="presOf" srcId="{3205A908-6F24-4B4C-871C-4476256235DD}" destId="{D8189E93-481C-432B-A535-C15789D945CE}" srcOrd="0" destOrd="0" presId="urn:microsoft.com/office/officeart/2005/8/layout/chevronAccent+Icon"/>
    <dgm:cxn modelId="{872AF782-BFFB-49F6-919E-5FD76FFEE8B8}" srcId="{3205A908-6F24-4B4C-871C-4476256235DD}" destId="{48DFC029-5AB1-40C6-941D-74D087EF4C6F}" srcOrd="4" destOrd="0" parTransId="{39FF159C-37FC-4CB0-AB71-3FC4274FCF9C}" sibTransId="{A00CA220-F69D-4968-83C5-AFF9962EA1D5}"/>
    <dgm:cxn modelId="{D8FFC52F-922F-4DF0-8E9E-4F43D4660F83}" srcId="{3205A908-6F24-4B4C-871C-4476256235DD}" destId="{BB2482DF-10DF-4848-B96C-2D95B56778A3}" srcOrd="2" destOrd="0" parTransId="{B9604ED7-50BF-429B-943F-0C6200B93D2D}" sibTransId="{10A9BD06-2AB3-4B10-8402-9D5ACCAE1479}"/>
    <dgm:cxn modelId="{5BE46503-EF46-4EE9-9112-3B6C9921D435}" srcId="{3205A908-6F24-4B4C-871C-4476256235DD}" destId="{FDA9F2E9-49E9-43AD-A3F2-93C69EA1ED9D}" srcOrd="1" destOrd="0" parTransId="{472FD858-68E0-4B55-89F9-198C99BFBA85}" sibTransId="{2C260C1E-F267-4F4C-BAD5-8C722FF54ABC}"/>
    <dgm:cxn modelId="{E86405FA-5A81-47F1-A153-008CE0CF2D7B}" type="presOf" srcId="{6BE196D1-7242-4879-9BFB-138177F1D4EF}" destId="{BC7E626E-C453-4CB5-AE53-F741241E38C4}" srcOrd="0" destOrd="0" presId="urn:microsoft.com/office/officeart/2005/8/layout/chevronAccent+Icon"/>
    <dgm:cxn modelId="{F084D0CE-1DBD-4000-8254-961F5AFB1E38}" type="presOf" srcId="{FDA9F2E9-49E9-43AD-A3F2-93C69EA1ED9D}" destId="{74B55D2D-7685-4D26-A185-F2C459C176AC}" srcOrd="0" destOrd="0" presId="urn:microsoft.com/office/officeart/2005/8/layout/chevronAccent+Icon"/>
    <dgm:cxn modelId="{0BC00A15-4B23-4B37-9ED6-570EC7B3B6F9}" srcId="{3205A908-6F24-4B4C-871C-4476256235DD}" destId="{6BE196D1-7242-4879-9BFB-138177F1D4EF}" srcOrd="3" destOrd="0" parTransId="{A76DC733-2431-4C2A-83CF-301583BC35F4}" sibTransId="{D39D9B39-D368-4DB7-8E19-6EA91F636505}"/>
    <dgm:cxn modelId="{F574A15F-BFAD-453E-A25B-6F7C1F83039E}" type="presOf" srcId="{48DFC029-5AB1-40C6-941D-74D087EF4C6F}" destId="{FAC9B607-077F-4353-BFCE-812E9F5346BA}" srcOrd="0" destOrd="0" presId="urn:microsoft.com/office/officeart/2005/8/layout/chevronAccent+Icon"/>
    <dgm:cxn modelId="{D6CD9BEF-7019-4B25-8945-C1B1895FAF34}" type="presParOf" srcId="{D8189E93-481C-432B-A535-C15789D945CE}" destId="{5AECB6C4-9E11-4F12-B042-C3C1913E1370}" srcOrd="0" destOrd="0" presId="urn:microsoft.com/office/officeart/2005/8/layout/chevronAccent+Icon"/>
    <dgm:cxn modelId="{B4A5D0B3-D03B-4566-B9CC-22D25AE309C5}" type="presParOf" srcId="{5AECB6C4-9E11-4F12-B042-C3C1913E1370}" destId="{92C5E41E-7C04-4726-A761-793B42D463D0}" srcOrd="0" destOrd="0" presId="urn:microsoft.com/office/officeart/2005/8/layout/chevronAccent+Icon"/>
    <dgm:cxn modelId="{513A13DA-5390-4B0D-BE3F-D144457E197B}" type="presParOf" srcId="{5AECB6C4-9E11-4F12-B042-C3C1913E1370}" destId="{83C9607B-9C3F-4E38-8C03-044D39A94116}" srcOrd="1" destOrd="0" presId="urn:microsoft.com/office/officeart/2005/8/layout/chevronAccent+Icon"/>
    <dgm:cxn modelId="{48015432-A0F4-4771-9946-FAF233F71D16}" type="presParOf" srcId="{D8189E93-481C-432B-A535-C15789D945CE}" destId="{EB91554A-9966-4668-8721-946545A7AF07}" srcOrd="1" destOrd="0" presId="urn:microsoft.com/office/officeart/2005/8/layout/chevronAccent+Icon"/>
    <dgm:cxn modelId="{B6BBF779-DDAB-47C4-B128-DBDC4D84AD74}" type="presParOf" srcId="{D8189E93-481C-432B-A535-C15789D945CE}" destId="{C5B2FFF9-908B-4ED7-9E64-42F79E61B0B1}" srcOrd="2" destOrd="0" presId="urn:microsoft.com/office/officeart/2005/8/layout/chevronAccent+Icon"/>
    <dgm:cxn modelId="{E3189480-8BFC-4716-9DB7-5E8F7A07CB23}" type="presParOf" srcId="{C5B2FFF9-908B-4ED7-9E64-42F79E61B0B1}" destId="{97180B4D-6FA3-46A7-9B44-4CD0E7F93687}" srcOrd="0" destOrd="0" presId="urn:microsoft.com/office/officeart/2005/8/layout/chevronAccent+Icon"/>
    <dgm:cxn modelId="{8A8D0623-10FC-41DB-9DE2-8AAABEFDB242}" type="presParOf" srcId="{C5B2FFF9-908B-4ED7-9E64-42F79E61B0B1}" destId="{74B55D2D-7685-4D26-A185-F2C459C176AC}" srcOrd="1" destOrd="0" presId="urn:microsoft.com/office/officeart/2005/8/layout/chevronAccent+Icon"/>
    <dgm:cxn modelId="{47B55AB5-77A1-4F46-8AEC-AD148E3D6D50}" type="presParOf" srcId="{D8189E93-481C-432B-A535-C15789D945CE}" destId="{731BBEBF-6130-48AF-B167-CC6AEA91A32E}" srcOrd="3" destOrd="0" presId="urn:microsoft.com/office/officeart/2005/8/layout/chevronAccent+Icon"/>
    <dgm:cxn modelId="{CD6B2944-0C0E-4E23-B491-43B4F2E7B24B}" type="presParOf" srcId="{D8189E93-481C-432B-A535-C15789D945CE}" destId="{B4833863-6403-4678-B2BE-35DF5AD0C4A6}" srcOrd="4" destOrd="0" presId="urn:microsoft.com/office/officeart/2005/8/layout/chevronAccent+Icon"/>
    <dgm:cxn modelId="{D2C8C9B3-98FA-4020-A036-CB3BD11C7D21}" type="presParOf" srcId="{B4833863-6403-4678-B2BE-35DF5AD0C4A6}" destId="{4502EBA0-A071-4470-8778-C72D3F739781}" srcOrd="0" destOrd="0" presId="urn:microsoft.com/office/officeart/2005/8/layout/chevronAccent+Icon"/>
    <dgm:cxn modelId="{D9A6F73A-B318-4429-8140-991D8C6CC2B4}" type="presParOf" srcId="{B4833863-6403-4678-B2BE-35DF5AD0C4A6}" destId="{205A0DCD-F98A-4AC1-9588-1C9FFC2E82A2}" srcOrd="1" destOrd="0" presId="urn:microsoft.com/office/officeart/2005/8/layout/chevronAccent+Icon"/>
    <dgm:cxn modelId="{DCB8F929-791F-43D0-8062-037DF497D33B}" type="presParOf" srcId="{D8189E93-481C-432B-A535-C15789D945CE}" destId="{135D1362-8F82-42F7-A0AF-4DD59E285997}" srcOrd="5" destOrd="0" presId="urn:microsoft.com/office/officeart/2005/8/layout/chevronAccent+Icon"/>
    <dgm:cxn modelId="{71BDF8A0-8001-4AC5-9E18-DFDFF9847447}" type="presParOf" srcId="{D8189E93-481C-432B-A535-C15789D945CE}" destId="{F3C701D5-DFEB-4F84-BC22-DDCE8797BB02}" srcOrd="6" destOrd="0" presId="urn:microsoft.com/office/officeart/2005/8/layout/chevronAccent+Icon"/>
    <dgm:cxn modelId="{8870560A-FA19-4C42-A1A3-05050B47F7FF}" type="presParOf" srcId="{F3C701D5-DFEB-4F84-BC22-DDCE8797BB02}" destId="{F6AE37CF-D19B-41C5-B7A8-0EDAD4486F7F}" srcOrd="0" destOrd="0" presId="urn:microsoft.com/office/officeart/2005/8/layout/chevronAccent+Icon"/>
    <dgm:cxn modelId="{79F39E19-7627-4E6B-AB65-01E506EDDCCE}" type="presParOf" srcId="{F3C701D5-DFEB-4F84-BC22-DDCE8797BB02}" destId="{BC7E626E-C453-4CB5-AE53-F741241E38C4}" srcOrd="1" destOrd="0" presId="urn:microsoft.com/office/officeart/2005/8/layout/chevronAccent+Icon"/>
    <dgm:cxn modelId="{A76961F3-F040-41B9-9A6C-23E394C3E771}" type="presParOf" srcId="{D8189E93-481C-432B-A535-C15789D945CE}" destId="{D49BC3F8-CFE2-45D3-90C8-721342A4C6EA}" srcOrd="7" destOrd="0" presId="urn:microsoft.com/office/officeart/2005/8/layout/chevronAccent+Icon"/>
    <dgm:cxn modelId="{55C57342-A21A-443A-8AC0-D50901B62FD3}" type="presParOf" srcId="{D8189E93-481C-432B-A535-C15789D945CE}" destId="{408418AC-1814-4C0F-BE40-A7ED84EFDDEC}" srcOrd="8" destOrd="0" presId="urn:microsoft.com/office/officeart/2005/8/layout/chevronAccent+Icon"/>
    <dgm:cxn modelId="{94E07845-DA64-4779-BE50-E2960B955505}" type="presParOf" srcId="{408418AC-1814-4C0F-BE40-A7ED84EFDDEC}" destId="{E60FE6C2-994A-4162-8C1E-CBEC51FB1F25}" srcOrd="0" destOrd="0" presId="urn:microsoft.com/office/officeart/2005/8/layout/chevronAccent+Icon"/>
    <dgm:cxn modelId="{3FFA7E20-6AB1-4DAC-A27E-A8A6DDD6C244}" type="presParOf" srcId="{408418AC-1814-4C0F-BE40-A7ED84EFDDEC}" destId="{FAC9B607-077F-4353-BFCE-812E9F5346BA}"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9C893-C736-4713-BD5A-B627AED6B9D8}">
      <dsp:nvSpPr>
        <dsp:cNvPr id="0" name=""/>
        <dsp:cNvSpPr/>
      </dsp:nvSpPr>
      <dsp:spPr>
        <a:xfrm>
          <a:off x="1411427" y="264159"/>
          <a:ext cx="3413760" cy="3413760"/>
        </a:xfrm>
        <a:prstGeom prst="pie">
          <a:avLst>
            <a:gd name="adj1" fmla="val 16200000"/>
            <a:gd name="adj2" fmla="val 18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Increase Cascade Testing</a:t>
          </a:r>
          <a:endParaRPr lang="en-US" sz="1900" kern="1200" dirty="0">
            <a:solidFill>
              <a:schemeClr val="tx1"/>
            </a:solidFill>
          </a:endParaRPr>
        </a:p>
      </dsp:txBody>
      <dsp:txXfrm>
        <a:off x="3210560" y="987551"/>
        <a:ext cx="1219200" cy="1016000"/>
      </dsp:txXfrm>
    </dsp:sp>
    <dsp:sp modelId="{77886511-4C66-4BB8-A043-85820F2BC055}">
      <dsp:nvSpPr>
        <dsp:cNvPr id="0" name=""/>
        <dsp:cNvSpPr/>
      </dsp:nvSpPr>
      <dsp:spPr>
        <a:xfrm>
          <a:off x="1341120" y="386079"/>
          <a:ext cx="3413760" cy="3413760"/>
        </a:xfrm>
        <a:prstGeom prst="pie">
          <a:avLst>
            <a:gd name="adj1" fmla="val 1800000"/>
            <a:gd name="adj2" fmla="val 9000000"/>
          </a:avLst>
        </a:prstGeom>
        <a:solidFill>
          <a:schemeClr val="accent4">
            <a:hueOff val="-5598875"/>
            <a:satOff val="2630"/>
            <a:lumOff val="98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Identify Patient Resources</a:t>
          </a:r>
          <a:endParaRPr lang="en-US" sz="1900" kern="1200" dirty="0">
            <a:solidFill>
              <a:schemeClr val="tx1"/>
            </a:solidFill>
          </a:endParaRPr>
        </a:p>
      </dsp:txBody>
      <dsp:txXfrm>
        <a:off x="2153920" y="2600960"/>
        <a:ext cx="1828800" cy="894080"/>
      </dsp:txXfrm>
    </dsp:sp>
    <dsp:sp modelId="{5ED0F94D-376D-486D-AADF-3F1498A28520}">
      <dsp:nvSpPr>
        <dsp:cNvPr id="0" name=""/>
        <dsp:cNvSpPr/>
      </dsp:nvSpPr>
      <dsp:spPr>
        <a:xfrm>
          <a:off x="1270812" y="264159"/>
          <a:ext cx="3413760" cy="3413760"/>
        </a:xfrm>
        <a:prstGeom prst="pie">
          <a:avLst>
            <a:gd name="adj1" fmla="val 9000000"/>
            <a:gd name="adj2" fmla="val 16200000"/>
          </a:avLst>
        </a:prstGeom>
        <a:solidFill>
          <a:schemeClr val="accent4">
            <a:hueOff val="-11197749"/>
            <a:satOff val="5260"/>
            <a:lumOff val="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tx1"/>
              </a:solidFill>
            </a:rPr>
            <a:t>Increase NCCN Compliance</a:t>
          </a:r>
          <a:endParaRPr lang="en-US" sz="1900" kern="1200" dirty="0">
            <a:solidFill>
              <a:schemeClr val="tx1"/>
            </a:solidFill>
          </a:endParaRPr>
        </a:p>
      </dsp:txBody>
      <dsp:txXfrm>
        <a:off x="1666240" y="987551"/>
        <a:ext cx="1219200" cy="1016000"/>
      </dsp:txXfrm>
    </dsp:sp>
    <dsp:sp modelId="{64385C5D-49CD-4F50-ADE2-EFBF117D1179}">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4">
            <a:lumMod val="40000"/>
            <a:lumOff val="60000"/>
          </a:schemeClr>
        </a:solidFill>
        <a:ln w="28575">
          <a:solidFill>
            <a:schemeClr val="bg1"/>
          </a:solidFill>
        </a:ln>
        <a:effectLst/>
      </dsp:spPr>
      <dsp:style>
        <a:lnRef idx="0">
          <a:scrgbClr r="0" g="0" b="0"/>
        </a:lnRef>
        <a:fillRef idx="1">
          <a:scrgbClr r="0" g="0" b="0"/>
        </a:fillRef>
        <a:effectRef idx="0">
          <a:scrgbClr r="0" g="0" b="0"/>
        </a:effectRef>
        <a:fontRef idx="minor">
          <a:schemeClr val="lt1"/>
        </a:fontRef>
      </dsp:style>
    </dsp:sp>
    <dsp:sp modelId="{855606BB-24A0-4C05-8DDE-067B210F83A1}">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rgbClr val="39FD5A"/>
        </a:solidFill>
        <a:ln w="28575">
          <a:solidFill>
            <a:schemeClr val="bg1"/>
          </a:solidFill>
        </a:ln>
        <a:effectLst/>
      </dsp:spPr>
      <dsp:style>
        <a:lnRef idx="0">
          <a:scrgbClr r="0" g="0" b="0"/>
        </a:lnRef>
        <a:fillRef idx="1">
          <a:scrgbClr r="0" g="0" b="0"/>
        </a:fillRef>
        <a:effectRef idx="0">
          <a:scrgbClr r="0" g="0" b="0"/>
        </a:effectRef>
        <a:fontRef idx="minor">
          <a:schemeClr val="lt1"/>
        </a:fontRef>
      </dsp:style>
    </dsp:sp>
    <dsp:sp modelId="{2260055E-79A6-47FA-979A-32520791C744}">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rgbClr val="00B0F0"/>
        </a:solidFill>
        <a:ln w="19050">
          <a:solidFill>
            <a:schemeClr val="bg1"/>
          </a:solid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99160E-3C23-4446-A88F-08238B7D0794}">
      <dsp:nvSpPr>
        <dsp:cNvPr id="0" name=""/>
        <dsp:cNvSpPr/>
      </dsp:nvSpPr>
      <dsp:spPr>
        <a:xfrm>
          <a:off x="2642805" y="0"/>
          <a:ext cx="1403004" cy="77944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2 : 1</a:t>
          </a:r>
          <a:endParaRPr lang="en-US" sz="3400" kern="1200" dirty="0"/>
        </a:p>
      </dsp:txBody>
      <dsp:txXfrm>
        <a:off x="2665634" y="22829"/>
        <a:ext cx="1357346" cy="733789"/>
      </dsp:txXfrm>
    </dsp:sp>
    <dsp:sp modelId="{04D08B2C-39DE-4CBD-8C1D-7CEC27EA65E8}">
      <dsp:nvSpPr>
        <dsp:cNvPr id="0" name=""/>
        <dsp:cNvSpPr/>
      </dsp:nvSpPr>
      <dsp:spPr>
        <a:xfrm>
          <a:off x="4669367" y="0"/>
          <a:ext cx="1403004" cy="779447"/>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smtClean="0"/>
            <a:t>2.7 : 1</a:t>
          </a:r>
          <a:endParaRPr lang="en-US" sz="3400" kern="1200" dirty="0"/>
        </a:p>
      </dsp:txBody>
      <dsp:txXfrm>
        <a:off x="4692196" y="22829"/>
        <a:ext cx="1357346" cy="733789"/>
      </dsp:txXfrm>
    </dsp:sp>
    <dsp:sp modelId="{1DF65B27-9D58-425E-84FE-417922BD7FDC}">
      <dsp:nvSpPr>
        <dsp:cNvPr id="0" name=""/>
        <dsp:cNvSpPr/>
      </dsp:nvSpPr>
      <dsp:spPr>
        <a:xfrm>
          <a:off x="4065296" y="3312650"/>
          <a:ext cx="584585" cy="584585"/>
        </a:xfrm>
        <a:prstGeom prst="triangle">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0366DC-1151-4D5D-AD7C-DC186F123E08}">
      <dsp:nvSpPr>
        <dsp:cNvPr id="0" name=""/>
        <dsp:cNvSpPr/>
      </dsp:nvSpPr>
      <dsp:spPr>
        <a:xfrm rot="240000">
          <a:off x="2603297" y="3062149"/>
          <a:ext cx="3508583" cy="2453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F7FB66-B1D8-4921-9EA8-E062F8AF8A0A}">
      <dsp:nvSpPr>
        <dsp:cNvPr id="0" name=""/>
        <dsp:cNvSpPr/>
      </dsp:nvSpPr>
      <dsp:spPr>
        <a:xfrm rot="240000">
          <a:off x="4709896" y="2448728"/>
          <a:ext cx="1399891" cy="6522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Genetic Counseling</a:t>
          </a:r>
          <a:endParaRPr lang="en-US" sz="1600" kern="1200" dirty="0"/>
        </a:p>
      </dsp:txBody>
      <dsp:txXfrm>
        <a:off x="4741734" y="2480566"/>
        <a:ext cx="1336215" cy="588530"/>
      </dsp:txXfrm>
    </dsp:sp>
    <dsp:sp modelId="{8DC71D6C-BFCD-4684-BA44-4CB1D0D08302}">
      <dsp:nvSpPr>
        <dsp:cNvPr id="0" name=""/>
        <dsp:cNvSpPr/>
      </dsp:nvSpPr>
      <dsp:spPr>
        <a:xfrm rot="240000">
          <a:off x="4760560" y="1747226"/>
          <a:ext cx="1399891" cy="6522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Family Letters</a:t>
          </a:r>
          <a:endParaRPr lang="en-US" sz="1600" kern="1200" dirty="0"/>
        </a:p>
      </dsp:txBody>
      <dsp:txXfrm>
        <a:off x="4792398" y="1779064"/>
        <a:ext cx="1336215" cy="588530"/>
      </dsp:txXfrm>
    </dsp:sp>
    <dsp:sp modelId="{69B1E9D7-EB6B-4D9F-9FA5-56362BA9B531}">
      <dsp:nvSpPr>
        <dsp:cNvPr id="0" name=""/>
        <dsp:cNvSpPr/>
      </dsp:nvSpPr>
      <dsp:spPr>
        <a:xfrm rot="240000">
          <a:off x="4811224" y="1061312"/>
          <a:ext cx="1399891" cy="6522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GPN</a:t>
          </a:r>
          <a:endParaRPr lang="en-US" sz="1600" kern="1200" dirty="0"/>
        </a:p>
      </dsp:txBody>
      <dsp:txXfrm>
        <a:off x="4843062" y="1093150"/>
        <a:ext cx="1336215" cy="588530"/>
      </dsp:txXfrm>
    </dsp:sp>
    <dsp:sp modelId="{1EBEA165-5E72-4B87-AAA7-B5E0607D2CEE}">
      <dsp:nvSpPr>
        <dsp:cNvPr id="0" name=""/>
        <dsp:cNvSpPr/>
      </dsp:nvSpPr>
      <dsp:spPr>
        <a:xfrm rot="240000">
          <a:off x="2702820" y="2308428"/>
          <a:ext cx="1399891" cy="6522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Genetic Counseling</a:t>
          </a:r>
          <a:endParaRPr lang="en-US" sz="1600" kern="1200" dirty="0"/>
        </a:p>
      </dsp:txBody>
      <dsp:txXfrm>
        <a:off x="2734658" y="2340266"/>
        <a:ext cx="1336215" cy="588530"/>
      </dsp:txXfrm>
    </dsp:sp>
    <dsp:sp modelId="{C680336C-2B83-493B-A838-B43AD3A86521}">
      <dsp:nvSpPr>
        <dsp:cNvPr id="0" name=""/>
        <dsp:cNvSpPr/>
      </dsp:nvSpPr>
      <dsp:spPr>
        <a:xfrm rot="240000">
          <a:off x="2753484" y="1606925"/>
          <a:ext cx="1399891" cy="6522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Family Letters</a:t>
          </a:r>
          <a:endParaRPr lang="en-US" sz="1600" kern="1200" dirty="0"/>
        </a:p>
      </dsp:txBody>
      <dsp:txXfrm>
        <a:off x="2785322" y="1638763"/>
        <a:ext cx="1336215" cy="5885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220B9-6AAA-4AA3-88A7-F1E2EA30FCE3}">
      <dsp:nvSpPr>
        <dsp:cNvPr id="0" name=""/>
        <dsp:cNvSpPr/>
      </dsp:nvSpPr>
      <dsp:spPr>
        <a:xfrm>
          <a:off x="7391890" y="1197088"/>
          <a:ext cx="2212229" cy="221234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A5A516-EB6A-43AB-9432-C545E0CE8008}">
      <dsp:nvSpPr>
        <dsp:cNvPr id="0" name=""/>
        <dsp:cNvSpPr/>
      </dsp:nvSpPr>
      <dsp:spPr>
        <a:xfrm>
          <a:off x="7465884" y="1270845"/>
          <a:ext cx="2065190" cy="2064827"/>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Risk navigator contacts high-risk patients to place referrals</a:t>
          </a:r>
          <a:endParaRPr lang="en-US" sz="1900" kern="1200" dirty="0"/>
        </a:p>
      </dsp:txBody>
      <dsp:txXfrm>
        <a:off x="7760911" y="1565876"/>
        <a:ext cx="1475135" cy="1474765"/>
      </dsp:txXfrm>
    </dsp:sp>
    <dsp:sp modelId="{0FBBD900-B786-418C-B73E-E3FA24FD3E03}">
      <dsp:nvSpPr>
        <dsp:cNvPr id="0" name=""/>
        <dsp:cNvSpPr/>
      </dsp:nvSpPr>
      <dsp:spPr>
        <a:xfrm rot="2700000">
          <a:off x="5096162" y="1196932"/>
          <a:ext cx="2212265" cy="2212265"/>
        </a:xfrm>
        <a:prstGeom prst="teardrop">
          <a:avLst>
            <a:gd name="adj" fmla="val 100000"/>
          </a:avLst>
        </a:prstGeom>
        <a:solidFill>
          <a:schemeClr val="accent4">
            <a:hueOff val="-3732583"/>
            <a:satOff val="1753"/>
            <a:lumOff val="6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19C08C-CEF2-4CDB-9F44-91B0ADF3DB55}">
      <dsp:nvSpPr>
        <dsp:cNvPr id="0" name=""/>
        <dsp:cNvSpPr/>
      </dsp:nvSpPr>
      <dsp:spPr>
        <a:xfrm>
          <a:off x="5179660" y="1270845"/>
          <a:ext cx="2065190" cy="2064827"/>
        </a:xfrm>
        <a:prstGeom prst="ellipse">
          <a:avLst/>
        </a:prstGeom>
        <a:solidFill>
          <a:schemeClr val="lt1">
            <a:alpha val="90000"/>
            <a:hueOff val="0"/>
            <a:satOff val="0"/>
            <a:lumOff val="0"/>
            <a:alphaOff val="0"/>
          </a:schemeClr>
        </a:solidFill>
        <a:ln w="12700" cap="flat" cmpd="sng" algn="ctr">
          <a:solidFill>
            <a:schemeClr val="accent4">
              <a:hueOff val="-3732583"/>
              <a:satOff val="1753"/>
              <a:lumOff val="65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Risk models calculated + </a:t>
          </a:r>
          <a:r>
            <a:rPr lang="en-US" sz="1900" kern="1200" dirty="0" err="1" smtClean="0"/>
            <a:t>FHx</a:t>
          </a:r>
          <a:r>
            <a:rPr lang="en-US" sz="1900" kern="1200" dirty="0" smtClean="0"/>
            <a:t> reviewed</a:t>
          </a:r>
          <a:endParaRPr lang="en-US" sz="1900" kern="1200" dirty="0"/>
        </a:p>
      </dsp:txBody>
      <dsp:txXfrm>
        <a:off x="5474687" y="1565876"/>
        <a:ext cx="1475135" cy="1474765"/>
      </dsp:txXfrm>
    </dsp:sp>
    <dsp:sp modelId="{1E4FA121-51AF-46CA-B3F6-DAF3981F76F3}">
      <dsp:nvSpPr>
        <dsp:cNvPr id="0" name=""/>
        <dsp:cNvSpPr/>
      </dsp:nvSpPr>
      <dsp:spPr>
        <a:xfrm rot="2700000">
          <a:off x="2819425" y="1196932"/>
          <a:ext cx="2212265" cy="2212265"/>
        </a:xfrm>
        <a:prstGeom prst="teardrop">
          <a:avLst>
            <a:gd name="adj" fmla="val 100000"/>
          </a:avLst>
        </a:prstGeom>
        <a:solidFill>
          <a:schemeClr val="accent4">
            <a:hueOff val="-7465166"/>
            <a:satOff val="3507"/>
            <a:lumOff val="13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4B44EA-CF5A-4A16-AE9D-D86F48F7BD65}">
      <dsp:nvSpPr>
        <dsp:cNvPr id="0" name=""/>
        <dsp:cNvSpPr/>
      </dsp:nvSpPr>
      <dsp:spPr>
        <a:xfrm>
          <a:off x="2893437" y="1270845"/>
          <a:ext cx="2065190" cy="2064827"/>
        </a:xfrm>
        <a:prstGeom prst="ellipse">
          <a:avLst/>
        </a:prstGeom>
        <a:solidFill>
          <a:schemeClr val="lt1">
            <a:alpha val="90000"/>
            <a:hueOff val="0"/>
            <a:satOff val="0"/>
            <a:lumOff val="0"/>
            <a:alphaOff val="0"/>
          </a:schemeClr>
        </a:solidFill>
        <a:ln w="12700" cap="flat" cmpd="sng" algn="ctr">
          <a:solidFill>
            <a:schemeClr val="accent4">
              <a:hueOff val="-7465166"/>
              <a:satOff val="3507"/>
              <a:lumOff val="13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Pt completes online or paper questionnaire</a:t>
          </a:r>
          <a:endParaRPr lang="en-US" sz="1900" kern="1200" dirty="0"/>
        </a:p>
      </dsp:txBody>
      <dsp:txXfrm>
        <a:off x="3188464" y="1565876"/>
        <a:ext cx="1475135" cy="1474765"/>
      </dsp:txXfrm>
    </dsp:sp>
    <dsp:sp modelId="{55AB8402-FD7A-4395-B219-ED753D0FA2F2}">
      <dsp:nvSpPr>
        <dsp:cNvPr id="0" name=""/>
        <dsp:cNvSpPr/>
      </dsp:nvSpPr>
      <dsp:spPr>
        <a:xfrm rot="2700000">
          <a:off x="533201" y="1196932"/>
          <a:ext cx="2212265" cy="2212265"/>
        </a:xfrm>
        <a:prstGeom prst="teardrop">
          <a:avLst>
            <a:gd name="adj" fmla="val 100000"/>
          </a:avLst>
        </a:prstGeom>
        <a:solidFill>
          <a:schemeClr val="accent4">
            <a:hueOff val="-11197749"/>
            <a:satOff val="5260"/>
            <a:lumOff val="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8EA10F-CE84-47B6-91F7-EC43EBC7BE82}">
      <dsp:nvSpPr>
        <dsp:cNvPr id="0" name=""/>
        <dsp:cNvSpPr/>
      </dsp:nvSpPr>
      <dsp:spPr>
        <a:xfrm>
          <a:off x="607213" y="1270845"/>
          <a:ext cx="2065190" cy="2064827"/>
        </a:xfrm>
        <a:prstGeom prst="ellipse">
          <a:avLst/>
        </a:prstGeom>
        <a:solidFill>
          <a:schemeClr val="lt1">
            <a:alpha val="90000"/>
            <a:hueOff val="0"/>
            <a:satOff val="0"/>
            <a:lumOff val="0"/>
            <a:alphaOff val="0"/>
          </a:schemeClr>
        </a:solidFill>
        <a:ln w="12700" cap="flat" cmpd="sng" algn="ctr">
          <a:solidFill>
            <a:schemeClr val="accent4">
              <a:hueOff val="-11197749"/>
              <a:satOff val="5260"/>
              <a:lumOff val="19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Pt has breast or GI screening</a:t>
          </a:r>
          <a:endParaRPr lang="en-US" sz="1900" kern="1200" dirty="0"/>
        </a:p>
      </dsp:txBody>
      <dsp:txXfrm>
        <a:off x="902240" y="1565876"/>
        <a:ext cx="1475135" cy="14747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5E41E-7C04-4726-A761-793B42D463D0}">
      <dsp:nvSpPr>
        <dsp:cNvPr id="0" name=""/>
        <dsp:cNvSpPr/>
      </dsp:nvSpPr>
      <dsp:spPr>
        <a:xfrm>
          <a:off x="126125" y="78864"/>
          <a:ext cx="1432545" cy="552962"/>
        </a:xfrm>
        <a:prstGeom prst="chevron">
          <a:avLst>
            <a:gd name="adj" fmla="val 40000"/>
          </a:avLst>
        </a:prstGeom>
        <a:solidFill>
          <a:schemeClr val="accent4">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C9607B-9C3F-4E38-8C03-044D39A94116}">
      <dsp:nvSpPr>
        <dsp:cNvPr id="0" name=""/>
        <dsp:cNvSpPr/>
      </dsp:nvSpPr>
      <dsp:spPr>
        <a:xfrm>
          <a:off x="184460" y="384207"/>
          <a:ext cx="1610346" cy="81523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16,051 </a:t>
          </a:r>
          <a:r>
            <a:rPr lang="en-US" sz="1800" kern="1200" dirty="0" err="1" smtClean="0"/>
            <a:t>Mammo</a:t>
          </a:r>
          <a:r>
            <a:rPr lang="en-US" sz="1800" kern="1200" dirty="0" smtClean="0"/>
            <a:t> pts screened</a:t>
          </a:r>
          <a:endParaRPr lang="en-US" sz="1800" kern="1200" dirty="0"/>
        </a:p>
      </dsp:txBody>
      <dsp:txXfrm>
        <a:off x="208338" y="408085"/>
        <a:ext cx="1562590" cy="767482"/>
      </dsp:txXfrm>
    </dsp:sp>
    <dsp:sp modelId="{97180B4D-6FA3-46A7-9B44-4CD0E7F93687}">
      <dsp:nvSpPr>
        <dsp:cNvPr id="0" name=""/>
        <dsp:cNvSpPr/>
      </dsp:nvSpPr>
      <dsp:spPr>
        <a:xfrm>
          <a:off x="1814148" y="78864"/>
          <a:ext cx="1432545" cy="552962"/>
        </a:xfrm>
        <a:prstGeom prst="chevron">
          <a:avLst>
            <a:gd name="adj" fmla="val 40000"/>
          </a:avLst>
        </a:prstGeom>
        <a:solidFill>
          <a:schemeClr val="accent4">
            <a:hueOff val="-2799437"/>
            <a:satOff val="1315"/>
            <a:lumOff val="49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B55D2D-7685-4D26-A185-F2C459C176AC}">
      <dsp:nvSpPr>
        <dsp:cNvPr id="0" name=""/>
        <dsp:cNvSpPr/>
      </dsp:nvSpPr>
      <dsp:spPr>
        <a:xfrm>
          <a:off x="2021066" y="384207"/>
          <a:ext cx="1610346" cy="81523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799437"/>
              <a:satOff val="1315"/>
              <a:lumOff val="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1,011 (6.3%) Screened “high-risk”</a:t>
          </a:r>
          <a:endParaRPr lang="en-US" sz="1800" kern="1200" dirty="0"/>
        </a:p>
      </dsp:txBody>
      <dsp:txXfrm>
        <a:off x="2044944" y="408085"/>
        <a:ext cx="1562590" cy="767482"/>
      </dsp:txXfrm>
    </dsp:sp>
    <dsp:sp modelId="{4502EBA0-A071-4470-8778-C72D3F739781}">
      <dsp:nvSpPr>
        <dsp:cNvPr id="0" name=""/>
        <dsp:cNvSpPr/>
      </dsp:nvSpPr>
      <dsp:spPr>
        <a:xfrm>
          <a:off x="3650753" y="78864"/>
          <a:ext cx="1432545" cy="552962"/>
        </a:xfrm>
        <a:prstGeom prst="chevron">
          <a:avLst>
            <a:gd name="adj" fmla="val 40000"/>
          </a:avLst>
        </a:prstGeom>
        <a:solidFill>
          <a:schemeClr val="accent4">
            <a:hueOff val="-5598875"/>
            <a:satOff val="2630"/>
            <a:lumOff val="98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5A0DCD-F98A-4AC1-9588-1C9FFC2E82A2}">
      <dsp:nvSpPr>
        <dsp:cNvPr id="0" name=""/>
        <dsp:cNvSpPr/>
      </dsp:nvSpPr>
      <dsp:spPr>
        <a:xfrm>
          <a:off x="3857672" y="384207"/>
          <a:ext cx="1610346" cy="81523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5598875"/>
              <a:satOff val="2630"/>
              <a:lumOff val="98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678 (67.1%) Met criteria after review</a:t>
          </a:r>
          <a:endParaRPr lang="en-US" sz="1800" kern="1200" dirty="0"/>
        </a:p>
      </dsp:txBody>
      <dsp:txXfrm>
        <a:off x="3881550" y="408085"/>
        <a:ext cx="1562590" cy="767482"/>
      </dsp:txXfrm>
    </dsp:sp>
    <dsp:sp modelId="{F6AE37CF-D19B-41C5-B7A8-0EDAD4486F7F}">
      <dsp:nvSpPr>
        <dsp:cNvPr id="0" name=""/>
        <dsp:cNvSpPr/>
      </dsp:nvSpPr>
      <dsp:spPr>
        <a:xfrm>
          <a:off x="5487359" y="78864"/>
          <a:ext cx="1432545" cy="552962"/>
        </a:xfrm>
        <a:prstGeom prst="chevron">
          <a:avLst>
            <a:gd name="adj" fmla="val 40000"/>
          </a:avLst>
        </a:prstGeom>
        <a:solidFill>
          <a:schemeClr val="accent4">
            <a:hueOff val="-8398312"/>
            <a:satOff val="3945"/>
            <a:lumOff val="1469"/>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7E626E-C453-4CB5-AE53-F741241E38C4}">
      <dsp:nvSpPr>
        <dsp:cNvPr id="0" name=""/>
        <dsp:cNvSpPr/>
      </dsp:nvSpPr>
      <dsp:spPr>
        <a:xfrm>
          <a:off x="5694277" y="384207"/>
          <a:ext cx="1610346" cy="81523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8398312"/>
              <a:satOff val="3945"/>
              <a:lumOff val="14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97 elected a GC referral after call</a:t>
          </a:r>
          <a:endParaRPr lang="en-US" sz="1800" kern="1200" dirty="0"/>
        </a:p>
      </dsp:txBody>
      <dsp:txXfrm>
        <a:off x="5718155" y="408085"/>
        <a:ext cx="1562590" cy="767482"/>
      </dsp:txXfrm>
    </dsp:sp>
    <dsp:sp modelId="{E60FE6C2-994A-4162-8C1E-CBEC51FB1F25}">
      <dsp:nvSpPr>
        <dsp:cNvPr id="0" name=""/>
        <dsp:cNvSpPr/>
      </dsp:nvSpPr>
      <dsp:spPr>
        <a:xfrm>
          <a:off x="7323965" y="78864"/>
          <a:ext cx="1432545" cy="552962"/>
        </a:xfrm>
        <a:prstGeom prst="chevron">
          <a:avLst>
            <a:gd name="adj" fmla="val 40000"/>
          </a:avLst>
        </a:prstGeom>
        <a:solidFill>
          <a:schemeClr val="accent4">
            <a:hueOff val="-11197749"/>
            <a:satOff val="5260"/>
            <a:lumOff val="1959"/>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C9B607-077F-4353-BFCE-812E9F5346BA}">
      <dsp:nvSpPr>
        <dsp:cNvPr id="0" name=""/>
        <dsp:cNvSpPr/>
      </dsp:nvSpPr>
      <dsp:spPr>
        <a:xfrm>
          <a:off x="7530883" y="384207"/>
          <a:ext cx="1610346" cy="81523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1197749"/>
              <a:satOff val="5260"/>
              <a:lumOff val="19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4/97 (4.1%) tested positive</a:t>
          </a:r>
          <a:endParaRPr lang="en-US" sz="1800" kern="1200" dirty="0"/>
        </a:p>
      </dsp:txBody>
      <dsp:txXfrm>
        <a:off x="7554761" y="408085"/>
        <a:ext cx="1562590" cy="767482"/>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16ECC-BC5D-4167-8216-9EDC74D64DA3}" type="datetimeFigureOut">
              <a:rPr lang="en-US" smtClean="0"/>
              <a:t>2/13/2019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96FE6A-3451-4F39-8DC8-675B4E627BB0}" type="slidenum">
              <a:rPr lang="en-US" smtClean="0"/>
              <a:t>‹#›</a:t>
            </a:fld>
            <a:endParaRPr lang="en-US"/>
          </a:p>
        </p:txBody>
      </p:sp>
    </p:spTree>
    <p:extLst>
      <p:ext uri="{BB962C8B-B14F-4D97-AF65-F5344CB8AC3E}">
        <p14:creationId xmlns:p14="http://schemas.microsoft.com/office/powerpoint/2010/main" val="213756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Objective 1: *Describe construction of genetic navigation program in mammography/GI clinic populations at UT Southwestern and Parkland Health System.</a:t>
            </a:r>
          </a:p>
          <a:p>
            <a:r>
              <a:rPr lang="en-US" dirty="0" smtClean="0"/>
              <a:t>*Discuss genetic patient navigation program initiation for mutation positive patients.</a:t>
            </a:r>
          </a:p>
          <a:p>
            <a:r>
              <a:rPr lang="en-US" dirty="0" smtClean="0"/>
              <a:t>*</a:t>
            </a:r>
          </a:p>
          <a:p>
            <a:r>
              <a:rPr lang="en-US" dirty="0" smtClean="0"/>
              <a:t>Objective 2: *Illustrate patient cases flagged in mammography and GI clinics with resulting strategies to facilitate high-risk patient care.</a:t>
            </a:r>
          </a:p>
          <a:p>
            <a:r>
              <a:rPr lang="en-US" dirty="0" smtClean="0"/>
              <a:t>*Highlight mutation positive patients navigated through underserved hospital system with barriers to care and navigator assistance.</a:t>
            </a:r>
          </a:p>
          <a:p>
            <a:r>
              <a:rPr lang="en-US" dirty="0" smtClean="0"/>
              <a:t>*Use cases to summarize toolkit construction with program resources and experience. This toolkit will be a resource to programs in attendance to apply in their own settings.</a:t>
            </a:r>
          </a:p>
          <a:p>
            <a:endParaRPr lang="en-US" dirty="0"/>
          </a:p>
        </p:txBody>
      </p:sp>
      <p:sp>
        <p:nvSpPr>
          <p:cNvPr id="4" name="Slide Number Placeholder 3"/>
          <p:cNvSpPr>
            <a:spLocks noGrp="1"/>
          </p:cNvSpPr>
          <p:nvPr>
            <p:ph type="sldNum" sz="quarter" idx="10"/>
          </p:nvPr>
        </p:nvSpPr>
        <p:spPr/>
        <p:txBody>
          <a:bodyPr/>
          <a:lstStyle/>
          <a:p>
            <a:fld id="{1A96FE6A-3451-4F39-8DC8-675B4E627BB0}" type="slidenum">
              <a:rPr lang="en-US" smtClean="0"/>
              <a:t>3</a:t>
            </a:fld>
            <a:endParaRPr lang="en-US"/>
          </a:p>
        </p:txBody>
      </p:sp>
    </p:spTree>
    <p:extLst>
      <p:ext uri="{BB962C8B-B14F-4D97-AF65-F5344CB8AC3E}">
        <p14:creationId xmlns:p14="http://schemas.microsoft.com/office/powerpoint/2010/main" val="2091383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spoke to a lady today who underwent testing with Arielle back 2013.  Pt had had cervical cancer &amp; 2 colon cancers when she was referred for GC.   Testing came back with MLH1 mutation.</a:t>
            </a:r>
          </a:p>
          <a:p>
            <a:endParaRPr lang="en-US" dirty="0" smtClean="0"/>
          </a:p>
          <a:p>
            <a:r>
              <a:rPr lang="en-US" dirty="0" smtClean="0"/>
              <a:t>Pt “nagged &amp; nagged” her children/ family.  Daughter, 39, was tested, found to be MLH1+.  She was found to have asymptomatic colon cancer on her baseline screening colonoscopy at age 39.  She is alive &amp; well at 43.  </a:t>
            </a:r>
          </a:p>
          <a:p>
            <a:endParaRPr lang="en-US" dirty="0" smtClean="0"/>
          </a:p>
          <a:p>
            <a:r>
              <a:rPr lang="en-US" dirty="0" smtClean="0"/>
              <a:t>It won’t count for a CPRIT story, but if we ever need someone to talk for us, this lady can’t say enough about UTSW’s Cancer Genetics program &amp; what it has done for her family.  </a:t>
            </a:r>
          </a:p>
          <a:p>
            <a:endParaRPr lang="en-US" dirty="0" smtClean="0"/>
          </a:p>
          <a:p>
            <a:r>
              <a:rPr lang="en-US" dirty="0" smtClean="0"/>
              <a:t>MRN 91250881</a:t>
            </a:r>
          </a:p>
          <a:p>
            <a:endParaRPr lang="en-US" dirty="0"/>
          </a:p>
        </p:txBody>
      </p:sp>
      <p:sp>
        <p:nvSpPr>
          <p:cNvPr id="4" name="Slide Number Placeholder 3"/>
          <p:cNvSpPr>
            <a:spLocks noGrp="1"/>
          </p:cNvSpPr>
          <p:nvPr>
            <p:ph type="sldNum" sz="quarter" idx="10"/>
          </p:nvPr>
        </p:nvSpPr>
        <p:spPr/>
        <p:txBody>
          <a:bodyPr/>
          <a:lstStyle/>
          <a:p>
            <a:fld id="{1A96FE6A-3451-4F39-8DC8-675B4E627BB0}" type="slidenum">
              <a:rPr lang="en-US" smtClean="0"/>
              <a:t>15</a:t>
            </a:fld>
            <a:endParaRPr lang="en-US"/>
          </a:p>
        </p:txBody>
      </p:sp>
    </p:spTree>
    <p:extLst>
      <p:ext uri="{BB962C8B-B14F-4D97-AF65-F5344CB8AC3E}">
        <p14:creationId xmlns:p14="http://schemas.microsoft.com/office/powerpoint/2010/main" val="176269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Evolution from helping in screening high-risk lists, sending kits, help patients fill out CGC, create waitlist for telephone slots</a:t>
            </a:r>
          </a:p>
          <a:p>
            <a:r>
              <a:rPr lang="en-US" dirty="0" smtClean="0"/>
              <a:t>Main jobs now: contacting high-risk list, scheduling telephone or in-person appointments, education in importance of keeping appointment/compliance, help filling out CGC if requested (now GCA job), initiating necessary form signing by DocuSign</a:t>
            </a:r>
          </a:p>
          <a:p>
            <a:endParaRPr lang="en-US" dirty="0"/>
          </a:p>
        </p:txBody>
      </p:sp>
      <p:sp>
        <p:nvSpPr>
          <p:cNvPr id="4" name="Slide Number Placeholder 3"/>
          <p:cNvSpPr>
            <a:spLocks noGrp="1"/>
          </p:cNvSpPr>
          <p:nvPr>
            <p:ph type="sldNum" sz="quarter" idx="10"/>
          </p:nvPr>
        </p:nvSpPr>
        <p:spPr/>
        <p:txBody>
          <a:bodyPr/>
          <a:lstStyle/>
          <a:p>
            <a:fld id="{1A96FE6A-3451-4F39-8DC8-675B4E627BB0}" type="slidenum">
              <a:rPr lang="en-US" smtClean="0"/>
              <a:t>16</a:t>
            </a:fld>
            <a:endParaRPr lang="en-US"/>
          </a:p>
        </p:txBody>
      </p:sp>
    </p:spTree>
    <p:extLst>
      <p:ext uri="{BB962C8B-B14F-4D97-AF65-F5344CB8AC3E}">
        <p14:creationId xmlns:p14="http://schemas.microsoft.com/office/powerpoint/2010/main" val="280817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DUAL 28 month data</a:t>
            </a:r>
            <a:endParaRPr lang="en-US" dirty="0"/>
          </a:p>
        </p:txBody>
      </p:sp>
      <p:sp>
        <p:nvSpPr>
          <p:cNvPr id="4" name="Slide Number Placeholder 3"/>
          <p:cNvSpPr>
            <a:spLocks noGrp="1"/>
          </p:cNvSpPr>
          <p:nvPr>
            <p:ph type="sldNum" sz="quarter" idx="10"/>
          </p:nvPr>
        </p:nvSpPr>
        <p:spPr/>
        <p:txBody>
          <a:bodyPr/>
          <a:lstStyle/>
          <a:p>
            <a:fld id="{1A96FE6A-3451-4F39-8DC8-675B4E627BB0}" type="slidenum">
              <a:rPr lang="en-US" smtClean="0"/>
              <a:t>17</a:t>
            </a:fld>
            <a:endParaRPr lang="en-US"/>
          </a:p>
        </p:txBody>
      </p:sp>
    </p:spTree>
    <p:extLst>
      <p:ext uri="{BB962C8B-B14F-4D97-AF65-F5344CB8AC3E}">
        <p14:creationId xmlns:p14="http://schemas.microsoft.com/office/powerpoint/2010/main" val="3822729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7409A-F6C2-4311-89DC-821D4DA960AF}" type="slidenum">
              <a:rPr lang="en-US" smtClean="0"/>
              <a:t>18</a:t>
            </a:fld>
            <a:endParaRPr lang="en-US" dirty="0"/>
          </a:p>
        </p:txBody>
      </p:sp>
    </p:spTree>
    <p:extLst>
      <p:ext uri="{BB962C8B-B14F-4D97-AF65-F5344CB8AC3E}">
        <p14:creationId xmlns:p14="http://schemas.microsoft.com/office/powerpoint/2010/main" val="2468881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Sulma</a:t>
            </a:r>
            <a:r>
              <a:rPr lang="en-US" baseline="0" dirty="0" smtClean="0"/>
              <a:t> Fuentes</a:t>
            </a:r>
          </a:p>
          <a:p>
            <a:r>
              <a:rPr lang="en-US" baseline="0" dirty="0" smtClean="0"/>
              <a:t>Family history at Parkland, picked up in </a:t>
            </a:r>
            <a:r>
              <a:rPr lang="en-US" baseline="0" dirty="0" err="1" smtClean="0"/>
              <a:t>mammo</a:t>
            </a:r>
            <a:r>
              <a:rPr lang="en-US" baseline="0" dirty="0" smtClean="0"/>
              <a:t> family history screening and doctor</a:t>
            </a:r>
          </a:p>
          <a:p>
            <a:r>
              <a:rPr lang="en-US" baseline="0" dirty="0" smtClean="0"/>
              <a:t>DUAL funded – RAD51C mutation</a:t>
            </a:r>
          </a:p>
          <a:p>
            <a:r>
              <a:rPr lang="en-US" baseline="0" dirty="0" smtClean="0"/>
              <a:t>2 POLE VUS</a:t>
            </a:r>
          </a:p>
          <a:p>
            <a:endParaRPr lang="en-US" baseline="0" dirty="0" smtClean="0"/>
          </a:p>
          <a:p>
            <a:r>
              <a:rPr lang="en-US" dirty="0" smtClean="0"/>
              <a:t>Ovarian Cancer: NCCN 2.2017 guidelines recommend consideration of risk reducing </a:t>
            </a:r>
            <a:r>
              <a:rPr lang="en-US" dirty="0" err="1" smtClean="0"/>
              <a:t>salpingo</a:t>
            </a:r>
            <a:r>
              <a:rPr lang="en-US" dirty="0" smtClean="0"/>
              <a:t>-oophorectomy (BSO) for women with a RAD51C mutation between the ages of 45-50. </a:t>
            </a:r>
            <a:r>
              <a:rPr lang="en-US" dirty="0" err="1" smtClean="0"/>
              <a:t>Sulma</a:t>
            </a:r>
            <a:r>
              <a:rPr lang="en-US" dirty="0" smtClean="0"/>
              <a:t> has been following with Gynecology </a:t>
            </a:r>
            <a:r>
              <a:rPr lang="en-US" dirty="0" err="1" smtClean="0"/>
              <a:t>Oncolgoy</a:t>
            </a:r>
            <a:r>
              <a:rPr lang="en-US" dirty="0" smtClean="0"/>
              <a:t> at Parkland due to her personal history of abnormal uterine bleeding; both her uterus and ovaries remain intact. A copy of these results will be shared with her gynecology oncology team to further discuss the benefits, limitations, and timing of BSO given her personal, family history and RAD51C mutation.  </a:t>
            </a:r>
          </a:p>
          <a:p>
            <a:endParaRPr lang="en-US" dirty="0" smtClean="0"/>
          </a:p>
          <a:p>
            <a:r>
              <a:rPr lang="en-US" dirty="0" smtClean="0"/>
              <a:t>Breast Cancer: Current guidelines suggest that there is insufficient evidence for breast cancer interventions based on a RAD51C mutation alone; an individual’s personal and family history should be considered in developing an appropriate screening plan. </a:t>
            </a:r>
            <a:r>
              <a:rPr lang="en-US" dirty="0" err="1" smtClean="0"/>
              <a:t>Sulma</a:t>
            </a:r>
            <a:r>
              <a:rPr lang="en-US" dirty="0" smtClean="0"/>
              <a:t> is recommended to pursue annual breast mammograms beginning at age 40, as recommended in the general population.</a:t>
            </a:r>
            <a:endParaRPr lang="en-US" dirty="0"/>
          </a:p>
        </p:txBody>
      </p:sp>
      <p:sp>
        <p:nvSpPr>
          <p:cNvPr id="4" name="Slide Number Placeholder 3"/>
          <p:cNvSpPr>
            <a:spLocks noGrp="1"/>
          </p:cNvSpPr>
          <p:nvPr>
            <p:ph type="sldNum" sz="quarter" idx="10"/>
          </p:nvPr>
        </p:nvSpPr>
        <p:spPr/>
        <p:txBody>
          <a:bodyPr/>
          <a:lstStyle/>
          <a:p>
            <a:fld id="{92E3A70A-A123-4843-ADAE-894755AD0449}" type="slidenum">
              <a:rPr lang="en-US" smtClean="0"/>
              <a:t>19</a:t>
            </a:fld>
            <a:endParaRPr lang="en-US"/>
          </a:p>
        </p:txBody>
      </p:sp>
    </p:spTree>
    <p:extLst>
      <p:ext uri="{BB962C8B-B14F-4D97-AF65-F5344CB8AC3E}">
        <p14:creationId xmlns:p14="http://schemas.microsoft.com/office/powerpoint/2010/main" val="810127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Parkland patient picked up on </a:t>
            </a:r>
            <a:r>
              <a:rPr lang="en-US" dirty="0" err="1" smtClean="0"/>
              <a:t>mammo</a:t>
            </a:r>
            <a:r>
              <a:rPr lang="en-US" dirty="0" smtClean="0"/>
              <a:t> screening</a:t>
            </a:r>
          </a:p>
          <a:p>
            <a:r>
              <a:rPr lang="en-US" dirty="0" smtClean="0"/>
              <a:t>MSH2</a:t>
            </a:r>
            <a:r>
              <a:rPr lang="en-US" baseline="0" dirty="0" smtClean="0"/>
              <a:t> mutation, BRIP1/MSH6 VUS</a:t>
            </a:r>
          </a:p>
          <a:p>
            <a:r>
              <a:rPr lang="en-US" baseline="0" dirty="0" smtClean="0"/>
              <a:t>Family in Mexico</a:t>
            </a:r>
            <a:endParaRPr lang="en-US" dirty="0"/>
          </a:p>
        </p:txBody>
      </p:sp>
      <p:sp>
        <p:nvSpPr>
          <p:cNvPr id="4" name="Slide Number Placeholder 3"/>
          <p:cNvSpPr>
            <a:spLocks noGrp="1"/>
          </p:cNvSpPr>
          <p:nvPr>
            <p:ph type="sldNum" sz="quarter" idx="10"/>
          </p:nvPr>
        </p:nvSpPr>
        <p:spPr/>
        <p:txBody>
          <a:bodyPr/>
          <a:lstStyle/>
          <a:p>
            <a:fld id="{92E3A70A-A123-4843-ADAE-894755AD0449}" type="slidenum">
              <a:rPr lang="en-US" smtClean="0"/>
              <a:t>20</a:t>
            </a:fld>
            <a:endParaRPr lang="en-US"/>
          </a:p>
        </p:txBody>
      </p:sp>
    </p:spTree>
    <p:extLst>
      <p:ext uri="{BB962C8B-B14F-4D97-AF65-F5344CB8AC3E}">
        <p14:creationId xmlns:p14="http://schemas.microsoft.com/office/powerpoint/2010/main" val="2303886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MSH6 positive, UTSW</a:t>
            </a:r>
            <a:r>
              <a:rPr lang="en-US" baseline="0" dirty="0" smtClean="0"/>
              <a:t> </a:t>
            </a:r>
            <a:r>
              <a:rPr lang="en-US" baseline="0" dirty="0" err="1" smtClean="0"/>
              <a:t>mammo</a:t>
            </a:r>
            <a:r>
              <a:rPr lang="en-US" baseline="0" dirty="0" smtClean="0"/>
              <a:t> pickup</a:t>
            </a:r>
          </a:p>
          <a:p>
            <a:r>
              <a:rPr lang="en-US" baseline="0" dirty="0" smtClean="0"/>
              <a:t>TAHBSO at 49 due to fibroids, 5 colon polyps</a:t>
            </a:r>
          </a:p>
        </p:txBody>
      </p:sp>
      <p:sp>
        <p:nvSpPr>
          <p:cNvPr id="4" name="Slide Number Placeholder 3"/>
          <p:cNvSpPr>
            <a:spLocks noGrp="1"/>
          </p:cNvSpPr>
          <p:nvPr>
            <p:ph type="sldNum" sz="quarter" idx="10"/>
          </p:nvPr>
        </p:nvSpPr>
        <p:spPr/>
        <p:txBody>
          <a:bodyPr/>
          <a:lstStyle/>
          <a:p>
            <a:fld id="{92E3A70A-A123-4843-ADAE-894755AD0449}" type="slidenum">
              <a:rPr lang="en-US" smtClean="0"/>
              <a:t>21</a:t>
            </a:fld>
            <a:endParaRPr lang="en-US"/>
          </a:p>
        </p:txBody>
      </p:sp>
    </p:spTree>
    <p:extLst>
      <p:ext uri="{BB962C8B-B14F-4D97-AF65-F5344CB8AC3E}">
        <p14:creationId xmlns:p14="http://schemas.microsoft.com/office/powerpoint/2010/main" val="3917014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this case fell</a:t>
            </a:r>
            <a:r>
              <a:rPr lang="en-US" baseline="0" dirty="0" smtClean="0"/>
              <a:t> through the cracks of her outside breast surgeon and was not referred with an incredibly obvious family history. </a:t>
            </a:r>
          </a:p>
          <a:p>
            <a:r>
              <a:rPr lang="en-US" baseline="0" dirty="0" smtClean="0"/>
              <a:t>Our mammography risk navigator picked up this case based on the family history patient reported after this 70 year old patient had </a:t>
            </a:r>
            <a:r>
              <a:rPr lang="en-US" baseline="0" dirty="0" err="1" smtClean="0"/>
              <a:t>mammo</a:t>
            </a:r>
            <a:r>
              <a:rPr lang="en-US" baseline="0" dirty="0" smtClean="0"/>
              <a:t> at UTSW and was just diagnosed DCIS. She initiated appointment with our GC team who detected BRCA2 mutation. She was scheduled to undergo lumpectomy with her surgeon and changed last minute after result to bilateral mastectomy. Good work Lorraine!</a:t>
            </a:r>
          </a:p>
          <a:p>
            <a:endParaRPr lang="en-US" baseline="0" dirty="0" smtClean="0"/>
          </a:p>
          <a:p>
            <a:r>
              <a:rPr lang="en-US" baseline="0" dirty="0" smtClean="0"/>
              <a:t>Shows how focus of a navigator position in this space can increase likelihood of </a:t>
            </a:r>
            <a:r>
              <a:rPr lang="en-US" baseline="0" dirty="0" err="1" smtClean="0"/>
              <a:t>followup</a:t>
            </a:r>
            <a:r>
              <a:rPr lang="en-US" baseline="0" dirty="0" smtClean="0"/>
              <a:t> and another set of eyes on patient cases.</a:t>
            </a:r>
            <a:endParaRPr lang="en-US" dirty="0"/>
          </a:p>
        </p:txBody>
      </p:sp>
      <p:sp>
        <p:nvSpPr>
          <p:cNvPr id="4" name="Slide Number Placeholder 3"/>
          <p:cNvSpPr>
            <a:spLocks noGrp="1"/>
          </p:cNvSpPr>
          <p:nvPr>
            <p:ph type="sldNum" sz="quarter" idx="10"/>
          </p:nvPr>
        </p:nvSpPr>
        <p:spPr/>
        <p:txBody>
          <a:bodyPr/>
          <a:lstStyle/>
          <a:p>
            <a:fld id="{1A96FE6A-3451-4F39-8DC8-675B4E627BB0}" type="slidenum">
              <a:rPr lang="en-US" smtClean="0"/>
              <a:t>25</a:t>
            </a:fld>
            <a:endParaRPr lang="en-US"/>
          </a:p>
        </p:txBody>
      </p:sp>
    </p:spTree>
    <p:extLst>
      <p:ext uri="{BB962C8B-B14F-4D97-AF65-F5344CB8AC3E}">
        <p14:creationId xmlns:p14="http://schemas.microsoft.com/office/powerpoint/2010/main" val="2384059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will the navigator bring to the cancer center/imaging/institution in this role?</a:t>
            </a:r>
          </a:p>
          <a:p>
            <a:r>
              <a:rPr lang="en-US" dirty="0" smtClean="0"/>
              <a:t>*mammogram center – added value of screening breast risk/</a:t>
            </a:r>
            <a:r>
              <a:rPr lang="en-US" dirty="0" err="1" smtClean="0"/>
              <a:t>fhx</a:t>
            </a:r>
            <a:r>
              <a:rPr lang="en-US" dirty="0" smtClean="0"/>
              <a:t> with focus on alerting patient/provider</a:t>
            </a:r>
          </a:p>
          <a:p>
            <a:r>
              <a:rPr lang="en-US" dirty="0" smtClean="0"/>
              <a:t>*cancer center – care coordination for many unrelated providers, value add like other </a:t>
            </a:r>
            <a:r>
              <a:rPr lang="en-US" dirty="0" err="1" smtClean="0"/>
              <a:t>navs</a:t>
            </a:r>
            <a:r>
              <a:rPr lang="en-US" dirty="0" smtClean="0"/>
              <a:t>.</a:t>
            </a:r>
          </a:p>
          <a:p>
            <a:r>
              <a:rPr lang="en-US" dirty="0" smtClean="0"/>
              <a:t>Downstream impact of increasing compliance of mutation carriers  – </a:t>
            </a:r>
            <a:r>
              <a:rPr lang="en-US" u="sng" dirty="0" smtClean="0"/>
              <a:t>services/procedures/cost of treatment saved due to prevention </a:t>
            </a:r>
            <a:r>
              <a:rPr lang="en-US" dirty="0" smtClean="0"/>
              <a:t>– same argument for </a:t>
            </a:r>
            <a:r>
              <a:rPr lang="en-US" dirty="0" err="1" smtClean="0"/>
              <a:t>unaffecteds</a:t>
            </a:r>
            <a:endParaRPr lang="en-US" dirty="0" smtClean="0"/>
          </a:p>
          <a:p>
            <a:r>
              <a:rPr lang="en-US" dirty="0" smtClean="0"/>
              <a:t>Bringing increased consults to the institution for patients who might only be invested in screening clinics</a:t>
            </a:r>
          </a:p>
          <a:p>
            <a:endParaRPr lang="en-US" dirty="0"/>
          </a:p>
        </p:txBody>
      </p:sp>
      <p:sp>
        <p:nvSpPr>
          <p:cNvPr id="4" name="Slide Number Placeholder 3"/>
          <p:cNvSpPr>
            <a:spLocks noGrp="1"/>
          </p:cNvSpPr>
          <p:nvPr>
            <p:ph type="sldNum" sz="quarter" idx="10"/>
          </p:nvPr>
        </p:nvSpPr>
        <p:spPr/>
        <p:txBody>
          <a:bodyPr/>
          <a:lstStyle/>
          <a:p>
            <a:fld id="{1A96FE6A-3451-4F39-8DC8-675B4E627BB0}" type="slidenum">
              <a:rPr lang="en-US" smtClean="0"/>
              <a:t>26</a:t>
            </a:fld>
            <a:endParaRPr lang="en-US"/>
          </a:p>
        </p:txBody>
      </p:sp>
    </p:spTree>
    <p:extLst>
      <p:ext uri="{BB962C8B-B14F-4D97-AF65-F5344CB8AC3E}">
        <p14:creationId xmlns:p14="http://schemas.microsoft.com/office/powerpoint/2010/main" val="1754869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establish an</a:t>
            </a:r>
          </a:p>
          <a:p>
            <a:r>
              <a:rPr lang="en-US" dirty="0" smtClean="0"/>
              <a:t>internal baseline due to the</a:t>
            </a:r>
          </a:p>
          <a:p>
            <a:r>
              <a:rPr lang="en-US" dirty="0" smtClean="0"/>
              <a:t>dearth of literature on this</a:t>
            </a:r>
          </a:p>
          <a:p>
            <a:r>
              <a:rPr lang="en-US" dirty="0" smtClean="0"/>
              <a:t>specific topic, in 2014 we</a:t>
            </a:r>
          </a:p>
          <a:p>
            <a:r>
              <a:rPr lang="en-US" dirty="0" smtClean="0"/>
              <a:t>implemented a patient</a:t>
            </a:r>
          </a:p>
          <a:p>
            <a:r>
              <a:rPr lang="en-US" dirty="0" smtClean="0"/>
              <a:t>coordinator at 25% time,</a:t>
            </a:r>
          </a:p>
          <a:p>
            <a:r>
              <a:rPr lang="en-US" dirty="0" smtClean="0"/>
              <a:t>Figure 1. Schematic of 22 Counties Covered.</a:t>
            </a:r>
          </a:p>
          <a:p>
            <a:r>
              <a:rPr lang="en-US" dirty="0" smtClean="0"/>
              <a:t>utilizing an internal genetic counselor, to work on positive patient follow up and other grant</a:t>
            </a:r>
          </a:p>
          <a:p>
            <a:r>
              <a:rPr lang="en-US" dirty="0" smtClean="0"/>
              <a:t>project management activities. Within the Parkland hospital HBOC and LS patient population,</a:t>
            </a:r>
          </a:p>
          <a:p>
            <a:r>
              <a:rPr lang="en-US" dirty="0" smtClean="0"/>
              <a:t>comparing data from 2014 to 2013, an increased uptake in preventative procedures was</a:t>
            </a:r>
          </a:p>
          <a:p>
            <a:r>
              <a:rPr lang="en-US" dirty="0" smtClean="0"/>
              <a:t>recorded. Furthermore, 10 patients of 91 contacted scheduled appointments for follow-up</a:t>
            </a:r>
          </a:p>
          <a:p>
            <a:r>
              <a:rPr lang="en-US" dirty="0" smtClean="0"/>
              <a:t>cancer surveillance as a result of the coordinator’s efforts. This evidence of positive uptake in</a:t>
            </a:r>
          </a:p>
          <a:p>
            <a:r>
              <a:rPr lang="en-US" dirty="0" smtClean="0"/>
              <a:t>NCCN cancer risk reduction recommendations due to the work of a coordinator dedicating 25%</a:t>
            </a:r>
          </a:p>
          <a:p>
            <a:r>
              <a:rPr lang="en-US" dirty="0" smtClean="0"/>
              <a:t>time to the role lends itself to extrapolation of this data if full-time personnel were focusing on</a:t>
            </a:r>
          </a:p>
          <a:p>
            <a:r>
              <a:rPr lang="en-US" dirty="0" smtClean="0"/>
              <a:t>these patients. Furthermore, evidence in the literature</a:t>
            </a:r>
            <a:endParaRPr lang="en-US" dirty="0"/>
          </a:p>
        </p:txBody>
      </p:sp>
      <p:sp>
        <p:nvSpPr>
          <p:cNvPr id="4" name="Slide Number Placeholder 3"/>
          <p:cNvSpPr>
            <a:spLocks noGrp="1"/>
          </p:cNvSpPr>
          <p:nvPr>
            <p:ph type="sldNum" sz="quarter" idx="10"/>
          </p:nvPr>
        </p:nvSpPr>
        <p:spPr/>
        <p:txBody>
          <a:bodyPr/>
          <a:lstStyle/>
          <a:p>
            <a:pPr>
              <a:defRPr/>
            </a:pPr>
            <a:fld id="{3103F909-80F0-48CD-B64F-7CAE5591249C}" type="slidenum">
              <a:rPr lang="en-US" smtClean="0"/>
              <a:pPr>
                <a:defRPr/>
              </a:pPr>
              <a:t>27</a:t>
            </a:fld>
            <a:endParaRPr lang="en-US"/>
          </a:p>
        </p:txBody>
      </p:sp>
    </p:spTree>
    <p:extLst>
      <p:ext uri="{BB962C8B-B14F-4D97-AF65-F5344CB8AC3E}">
        <p14:creationId xmlns:p14="http://schemas.microsoft.com/office/powerpoint/2010/main" val="1836238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Evidence</a:t>
            </a:r>
            <a:r>
              <a:rPr lang="en-US" baseline="0" dirty="0" smtClean="0"/>
              <a:t> base:</a:t>
            </a:r>
          </a:p>
          <a:p>
            <a:pPr marL="228600" indent="-228600">
              <a:buAutoNum type="arabicPeriod"/>
            </a:pPr>
            <a:r>
              <a:rPr lang="en-US" dirty="0" err="1" smtClean="0"/>
              <a:t>Paskett</a:t>
            </a:r>
            <a:r>
              <a:rPr lang="en-US" dirty="0" smtClean="0"/>
              <a:t> also reported that her review of 29 studies on patient navigation conducted between 2010 and 2015 (mostly for patients with breast cancer, but also patients with cervical, colorectal, and lung cancer) found that the majority showed patient navigation to be effective in increasing  screening rates and reducing time to diagnosis and treatment, as well as improving care plan adherence, quality of life, patient knowledge, and communication with clinicians (</a:t>
            </a:r>
            <a:r>
              <a:rPr lang="en-US" dirty="0" err="1" smtClean="0"/>
              <a:t>Krok</a:t>
            </a:r>
            <a:r>
              <a:rPr lang="en-US" dirty="0" smtClean="0"/>
              <a:t>-Schoen et al., 2016). </a:t>
            </a:r>
          </a:p>
          <a:p>
            <a:pPr marL="228600" indent="-228600">
              <a:buAutoNum type="arabicPeriod"/>
            </a:pPr>
            <a:r>
              <a:rPr lang="en-US" dirty="0" smtClean="0"/>
              <a:t>one randomized, controlled clinical trial found that patient navigation increased rates of colorectal cancer screening compared with usual care in a vulnerable population (</a:t>
            </a:r>
            <a:r>
              <a:rPr lang="en-US" dirty="0" err="1" smtClean="0"/>
              <a:t>Reuland</a:t>
            </a:r>
            <a:r>
              <a:rPr lang="en-US" dirty="0" smtClean="0"/>
              <a:t> et al., 2017), and an observational study found that patient navigation reduced costs, emergency room visits, hospitalizations, and intensive care unit admissions compared with controls in a Medicare population (</a:t>
            </a:r>
            <a:r>
              <a:rPr lang="en-US" dirty="0" err="1" smtClean="0"/>
              <a:t>Rocque</a:t>
            </a:r>
            <a:r>
              <a:rPr lang="en-US" dirty="0" smtClean="0"/>
              <a:t> et al., 2017). </a:t>
            </a:r>
          </a:p>
          <a:p>
            <a:pPr marL="685800" lvl="1" indent="-228600">
              <a:buAutoNum type="arabicPeriod"/>
            </a:pPr>
            <a:r>
              <a:rPr lang="en-US" dirty="0" smtClean="0"/>
              <a:t>This resulted in an estimated savings of $19 million in health care costs,</a:t>
            </a:r>
            <a:endParaRPr lang="en-US" dirty="0"/>
          </a:p>
        </p:txBody>
      </p:sp>
      <p:sp>
        <p:nvSpPr>
          <p:cNvPr id="4" name="Slide Number Placeholder 3"/>
          <p:cNvSpPr>
            <a:spLocks noGrp="1"/>
          </p:cNvSpPr>
          <p:nvPr>
            <p:ph type="sldNum" sz="quarter" idx="10"/>
          </p:nvPr>
        </p:nvSpPr>
        <p:spPr/>
        <p:txBody>
          <a:bodyPr/>
          <a:lstStyle/>
          <a:p>
            <a:fld id="{1A96FE6A-3451-4F39-8DC8-675B4E627BB0}" type="slidenum">
              <a:rPr lang="en-US" smtClean="0"/>
              <a:t>4</a:t>
            </a:fld>
            <a:endParaRPr lang="en-US"/>
          </a:p>
        </p:txBody>
      </p:sp>
    </p:spTree>
    <p:extLst>
      <p:ext uri="{BB962C8B-B14F-4D97-AF65-F5344CB8AC3E}">
        <p14:creationId xmlns:p14="http://schemas.microsoft.com/office/powerpoint/2010/main" val="3257195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prevention</a:t>
            </a:r>
            <a:r>
              <a:rPr lang="en-US" baseline="0" dirty="0" smtClean="0"/>
              <a:t> savings also pays for more than the salary of a GPN!!!</a:t>
            </a:r>
            <a:endParaRPr lang="en-US" dirty="0"/>
          </a:p>
        </p:txBody>
      </p:sp>
      <p:sp>
        <p:nvSpPr>
          <p:cNvPr id="4" name="Slide Number Placeholder 3"/>
          <p:cNvSpPr>
            <a:spLocks noGrp="1"/>
          </p:cNvSpPr>
          <p:nvPr>
            <p:ph type="sldNum" sz="quarter" idx="10"/>
          </p:nvPr>
        </p:nvSpPr>
        <p:spPr/>
        <p:txBody>
          <a:bodyPr/>
          <a:lstStyle/>
          <a:p>
            <a:fld id="{1A96FE6A-3451-4F39-8DC8-675B4E627BB0}" type="slidenum">
              <a:rPr lang="en-US" smtClean="0"/>
              <a:t>28</a:t>
            </a:fld>
            <a:endParaRPr lang="en-US"/>
          </a:p>
        </p:txBody>
      </p:sp>
    </p:spTree>
    <p:extLst>
      <p:ext uri="{BB962C8B-B14F-4D97-AF65-F5344CB8AC3E}">
        <p14:creationId xmlns:p14="http://schemas.microsoft.com/office/powerpoint/2010/main" val="2307120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 of kids here</a:t>
            </a:r>
            <a:endParaRPr lang="en-US" dirty="0"/>
          </a:p>
        </p:txBody>
      </p:sp>
      <p:sp>
        <p:nvSpPr>
          <p:cNvPr id="4" name="Slide Number Placeholder 3"/>
          <p:cNvSpPr>
            <a:spLocks noGrp="1"/>
          </p:cNvSpPr>
          <p:nvPr>
            <p:ph type="sldNum" sz="quarter" idx="10"/>
          </p:nvPr>
        </p:nvSpPr>
        <p:spPr/>
        <p:txBody>
          <a:bodyPr/>
          <a:lstStyle/>
          <a:p>
            <a:fld id="{1A96FE6A-3451-4F39-8DC8-675B4E627BB0}" type="slidenum">
              <a:rPr lang="en-US" smtClean="0"/>
              <a:t>29</a:t>
            </a:fld>
            <a:endParaRPr lang="en-US"/>
          </a:p>
        </p:txBody>
      </p:sp>
    </p:spTree>
    <p:extLst>
      <p:ext uri="{BB962C8B-B14F-4D97-AF65-F5344CB8AC3E}">
        <p14:creationId xmlns:p14="http://schemas.microsoft.com/office/powerpoint/2010/main" val="662034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103F909-80F0-48CD-B64F-7CAE5591249C}" type="slidenum">
              <a:rPr lang="en-US" smtClean="0"/>
              <a:pPr>
                <a:defRPr/>
              </a:pPr>
              <a:t>31</a:t>
            </a:fld>
            <a:endParaRPr lang="en-US"/>
          </a:p>
        </p:txBody>
      </p:sp>
    </p:spTree>
    <p:extLst>
      <p:ext uri="{BB962C8B-B14F-4D97-AF65-F5344CB8AC3E}">
        <p14:creationId xmlns:p14="http://schemas.microsoft.com/office/powerpoint/2010/main" val="278792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Advisory Board.  Blueprint for Growth Part III: Perfecting Pt Navigation &amp; MD Care. 2008</a:t>
            </a:r>
          </a:p>
          <a:p>
            <a:endParaRPr lang="en-US" dirty="0"/>
          </a:p>
        </p:txBody>
      </p:sp>
      <p:sp>
        <p:nvSpPr>
          <p:cNvPr id="4" name="Slide Number Placeholder 3"/>
          <p:cNvSpPr>
            <a:spLocks noGrp="1"/>
          </p:cNvSpPr>
          <p:nvPr>
            <p:ph type="sldNum" sz="quarter" idx="10"/>
          </p:nvPr>
        </p:nvSpPr>
        <p:spPr/>
        <p:txBody>
          <a:bodyPr/>
          <a:lstStyle/>
          <a:p>
            <a:fld id="{1A96FE6A-3451-4F39-8DC8-675B4E627BB0}" type="slidenum">
              <a:rPr lang="en-US" smtClean="0"/>
              <a:t>5</a:t>
            </a:fld>
            <a:endParaRPr lang="en-US"/>
          </a:p>
        </p:txBody>
      </p:sp>
    </p:spTree>
    <p:extLst>
      <p:ext uri="{BB962C8B-B14F-4D97-AF65-F5344CB8AC3E}">
        <p14:creationId xmlns:p14="http://schemas.microsoft.com/office/powerpoint/2010/main" val="264253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NCCN Guidelines: </a:t>
            </a:r>
            <a:r>
              <a:rPr lang="en-US" dirty="0" smtClean="0">
                <a:latin typeface="Calibri" panose="020F0502020204030204" pitchFamily="34" charset="0"/>
              </a:rPr>
              <a:t>↑ compliance</a:t>
            </a:r>
            <a:r>
              <a:rPr lang="en-US" baseline="0" dirty="0" smtClean="0">
                <a:latin typeface="Calibri" panose="020F0502020204030204" pitchFamily="34" charset="0"/>
              </a:rPr>
              <a:t> underserved (39%)to insurance pop (72%); ↑ underserved HBOC uptake in RRBSO/ ovarian ca reduction; sustain or ↑ # insured HBOC screening guidelines/ </a:t>
            </a:r>
            <a:r>
              <a:rPr lang="en-US" baseline="0" dirty="0" err="1" smtClean="0">
                <a:latin typeface="Calibri" panose="020F0502020204030204" pitchFamily="34" charset="0"/>
              </a:rPr>
              <a:t>rrBSO</a:t>
            </a:r>
            <a:r>
              <a:rPr lang="en-US" baseline="0" dirty="0" smtClean="0">
                <a:latin typeface="Calibri" panose="020F0502020204030204" pitchFamily="34" charset="0"/>
              </a:rPr>
              <a:t> compared to baseline.  </a:t>
            </a:r>
            <a:r>
              <a:rPr lang="en-US" dirty="0" smtClean="0">
                <a:latin typeface="Calibri" panose="020F0502020204030204" pitchFamily="34" charset="0"/>
              </a:rPr>
              <a:t>↑ u</a:t>
            </a:r>
            <a:r>
              <a:rPr lang="en-US" dirty="0" smtClean="0"/>
              <a:t>nderserved compliance screening</a:t>
            </a:r>
            <a:r>
              <a:rPr lang="en-US" baseline="0" dirty="0" smtClean="0"/>
              <a:t> (81%) to </a:t>
            </a:r>
            <a:r>
              <a:rPr lang="en-US" baseline="0" dirty="0" err="1" smtClean="0"/>
              <a:t>ins’d</a:t>
            </a:r>
            <a:r>
              <a:rPr lang="en-US" baseline="0" dirty="0" smtClean="0"/>
              <a:t> comp (90%); sustain or </a:t>
            </a:r>
            <a:r>
              <a:rPr lang="en-US" baseline="0" dirty="0" smtClean="0">
                <a:latin typeface="Calibri" panose="020F0502020204030204" pitchFamily="34" charset="0"/>
              </a:rPr>
              <a:t>↑ insured LS screening comp.</a:t>
            </a:r>
          </a:p>
          <a:p>
            <a:r>
              <a:rPr lang="en-US" baseline="0" dirty="0" smtClean="0">
                <a:latin typeface="Calibri" panose="020F0502020204030204" pitchFamily="34" charset="0"/>
              </a:rPr>
              <a:t>2. Tobacco use effects/ CRC; MCI pre-</a:t>
            </a:r>
            <a:r>
              <a:rPr lang="en-US" baseline="0" dirty="0" err="1" smtClean="0">
                <a:latin typeface="Calibri" panose="020F0502020204030204" pitchFamily="34" charset="0"/>
              </a:rPr>
              <a:t>vivorship</a:t>
            </a:r>
            <a:r>
              <a:rPr lang="en-US" baseline="0" dirty="0" smtClean="0">
                <a:latin typeface="Calibri" panose="020F0502020204030204" pitchFamily="34" charset="0"/>
              </a:rPr>
              <a:t> program in FW as well as 10 counties in north TX.</a:t>
            </a:r>
          </a:p>
          <a:p>
            <a:r>
              <a:rPr lang="en-US" baseline="0" dirty="0" smtClean="0">
                <a:latin typeface="Calibri" panose="020F0502020204030204" pitchFamily="34" charset="0"/>
              </a:rPr>
              <a:t>3. Cascade testing</a:t>
            </a:r>
          </a:p>
          <a:p>
            <a:r>
              <a:rPr lang="en-US" baseline="0" dirty="0" smtClean="0">
                <a:latin typeface="Calibri" panose="020F0502020204030204" pitchFamily="34" charset="0"/>
              </a:rPr>
              <a:t>4. Professional education </a:t>
            </a:r>
            <a:endParaRPr lang="en-US" dirty="0"/>
          </a:p>
        </p:txBody>
      </p:sp>
      <p:sp>
        <p:nvSpPr>
          <p:cNvPr id="4" name="Slide Number Placeholder 3"/>
          <p:cNvSpPr>
            <a:spLocks noGrp="1"/>
          </p:cNvSpPr>
          <p:nvPr>
            <p:ph type="sldNum" sz="quarter" idx="10"/>
          </p:nvPr>
        </p:nvSpPr>
        <p:spPr/>
        <p:txBody>
          <a:bodyPr/>
          <a:lstStyle/>
          <a:p>
            <a:pPr>
              <a:defRPr/>
            </a:pPr>
            <a:fld id="{3103F909-80F0-48CD-B64F-7CAE5591249C}" type="slidenum">
              <a:rPr lang="en-US" smtClean="0"/>
              <a:pPr>
                <a:defRPr/>
              </a:pPr>
              <a:t>8</a:t>
            </a:fld>
            <a:endParaRPr lang="en-US"/>
          </a:p>
        </p:txBody>
      </p:sp>
    </p:spTree>
    <p:extLst>
      <p:ext uri="{BB962C8B-B14F-4D97-AF65-F5344CB8AC3E}">
        <p14:creationId xmlns:p14="http://schemas.microsoft.com/office/powerpoint/2010/main" val="1714122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 of HBOC/ LS </a:t>
            </a:r>
            <a:r>
              <a:rPr lang="en-US" dirty="0" err="1" smtClean="0"/>
              <a:t>probands</a:t>
            </a:r>
            <a:r>
              <a:rPr lang="en-US" dirty="0" smtClean="0"/>
              <a:t> by Genetic Patient Navigator (GPN)</a:t>
            </a:r>
          </a:p>
          <a:p>
            <a:endParaRPr lang="en-US" dirty="0" smtClean="0"/>
          </a:p>
          <a:p>
            <a:r>
              <a:rPr lang="en-US" dirty="0" smtClean="0"/>
              <a:t>Ascertain follow-up information regarding cancer risk reduction</a:t>
            </a:r>
          </a:p>
          <a:p>
            <a:r>
              <a:rPr lang="en-US" dirty="0" smtClean="0"/>
              <a:t>Evaluate lifestyle factors/ social support barriers</a:t>
            </a:r>
          </a:p>
          <a:p>
            <a:r>
              <a:rPr lang="en-US" dirty="0" smtClean="0"/>
              <a:t>Educate patients for specific cancer risks and facilitate referrals</a:t>
            </a:r>
          </a:p>
          <a:p>
            <a:r>
              <a:rPr lang="en-US" dirty="0" smtClean="0"/>
              <a:t>Provide lifestyle factor counseling</a:t>
            </a:r>
          </a:p>
          <a:p>
            <a:r>
              <a:rPr lang="en-US" dirty="0" smtClean="0"/>
              <a:t>Made referrals to </a:t>
            </a:r>
            <a:r>
              <a:rPr lang="en-US" dirty="0" err="1" smtClean="0"/>
              <a:t>previvorship</a:t>
            </a:r>
            <a:r>
              <a:rPr lang="en-US" dirty="0" smtClean="0"/>
              <a:t> programs</a:t>
            </a:r>
          </a:p>
          <a:p>
            <a:r>
              <a:rPr lang="en-US" dirty="0" smtClean="0"/>
              <a:t>Recorded identified at-risk relatives per </a:t>
            </a:r>
            <a:r>
              <a:rPr lang="en-US" dirty="0" err="1" smtClean="0"/>
              <a:t>proband</a:t>
            </a:r>
            <a:r>
              <a:rPr lang="en-US" dirty="0" smtClean="0"/>
              <a:t> and provided education to promote testing</a:t>
            </a:r>
            <a:endParaRPr lang="en-US" dirty="0"/>
          </a:p>
        </p:txBody>
      </p:sp>
      <p:sp>
        <p:nvSpPr>
          <p:cNvPr id="4" name="Slide Number Placeholder 3"/>
          <p:cNvSpPr>
            <a:spLocks noGrp="1"/>
          </p:cNvSpPr>
          <p:nvPr>
            <p:ph type="sldNum" sz="quarter" idx="10"/>
          </p:nvPr>
        </p:nvSpPr>
        <p:spPr/>
        <p:txBody>
          <a:bodyPr/>
          <a:lstStyle/>
          <a:p>
            <a:fld id="{1A96FE6A-3451-4F39-8DC8-675B4E627BB0}" type="slidenum">
              <a:rPr lang="en-US" smtClean="0"/>
              <a:t>9</a:t>
            </a:fld>
            <a:endParaRPr lang="en-US"/>
          </a:p>
        </p:txBody>
      </p:sp>
    </p:spTree>
    <p:extLst>
      <p:ext uri="{BB962C8B-B14F-4D97-AF65-F5344CB8AC3E}">
        <p14:creationId xmlns:p14="http://schemas.microsoft.com/office/powerpoint/2010/main" val="85394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EB, 52 </a:t>
            </a:r>
            <a:r>
              <a:rPr lang="en-US" dirty="0" err="1" smtClean="0"/>
              <a:t>yo</a:t>
            </a:r>
            <a:r>
              <a:rPr lang="en-US" dirty="0" smtClean="0"/>
              <a:t> unaffected LS pt.  </a:t>
            </a:r>
          </a:p>
          <a:p>
            <a:r>
              <a:rPr lang="en-US" dirty="0" smtClean="0"/>
              <a:t>Helped get her hooked up with </a:t>
            </a:r>
            <a:r>
              <a:rPr lang="en-US" dirty="0" err="1" smtClean="0"/>
              <a:t>ColonoscopyAssist</a:t>
            </a:r>
            <a:r>
              <a:rPr lang="en-US" dirty="0" smtClean="0"/>
              <a:t> program through which she underwent a screening EGD 11/21/2017.  I had previously helped her coordinate a screening colonoscopy as part of an annual colon cancer awareness month initiative.   Coordinated getting her in with her JPS PCP (Jan-March 2018) when she was reporting symptoms of unexplained weight loss and chest pain.   </a:t>
            </a:r>
          </a:p>
          <a:p>
            <a:endParaRPr lang="en-US" dirty="0" smtClean="0"/>
          </a:p>
          <a:p>
            <a:r>
              <a:rPr lang="en-US" dirty="0" smtClean="0"/>
              <a:t>Pt is now having symptoms of lower back pain, unexplained weight loss, &amp; muscle mass loss.  Initially unsuccessful getting into JPS Connections, I am trying to get her back in to see them as suggested by Jackie since it has been more than 6 months since she was turned down for the program.   Also working on getting her back in for another screening colonoscopy as she is currently uninsured &amp; without funding.  Have been in touch with her PCP, Dr. Koch, at JPS regarding her symptoms.  </a:t>
            </a:r>
          </a:p>
          <a:p>
            <a:endParaRPr lang="en-US" dirty="0" smtClean="0"/>
          </a:p>
          <a:p>
            <a:r>
              <a:rPr lang="en-US" dirty="0" smtClean="0"/>
              <a:t>She has 3 additional family members who have not yet undergone genetic testing.  I have told her on more than one occasion about the DUAL program.  She says her she has mentioned it more than once to her family members, however they are just not interested in undergoing testing at this time. </a:t>
            </a:r>
            <a:endParaRPr lang="en-US" dirty="0"/>
          </a:p>
        </p:txBody>
      </p:sp>
      <p:sp>
        <p:nvSpPr>
          <p:cNvPr id="4" name="Slide Number Placeholder 3"/>
          <p:cNvSpPr>
            <a:spLocks noGrp="1"/>
          </p:cNvSpPr>
          <p:nvPr>
            <p:ph type="sldNum" sz="quarter" idx="10"/>
          </p:nvPr>
        </p:nvSpPr>
        <p:spPr/>
        <p:txBody>
          <a:bodyPr/>
          <a:lstStyle/>
          <a:p>
            <a:fld id="{1A96FE6A-3451-4F39-8DC8-675B4E627BB0}" type="slidenum">
              <a:rPr lang="en-US" smtClean="0"/>
              <a:t>10</a:t>
            </a:fld>
            <a:endParaRPr lang="en-US"/>
          </a:p>
        </p:txBody>
      </p:sp>
    </p:spTree>
    <p:extLst>
      <p:ext uri="{BB962C8B-B14F-4D97-AF65-F5344CB8AC3E}">
        <p14:creationId xmlns:p14="http://schemas.microsoft.com/office/powerpoint/2010/main" val="390649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Breast Underserved: 39% to 83% compliance.   Breast Insured: 72% to 76% compliance.</a:t>
            </a:r>
          </a:p>
          <a:p>
            <a:r>
              <a:rPr lang="en-US" dirty="0" err="1" smtClean="0"/>
              <a:t>rrBSO</a:t>
            </a:r>
            <a:r>
              <a:rPr lang="en-US" dirty="0" smtClean="0"/>
              <a:t> Underserved: 40% to 79% compliance.    </a:t>
            </a:r>
            <a:r>
              <a:rPr lang="en-US" dirty="0" err="1" smtClean="0"/>
              <a:t>rrBSO</a:t>
            </a:r>
            <a:r>
              <a:rPr lang="en-US" dirty="0" smtClean="0"/>
              <a:t> Insured: 71% to 77% compliance.</a:t>
            </a:r>
          </a:p>
          <a:p>
            <a:r>
              <a:rPr lang="en-US" dirty="0" smtClean="0"/>
              <a:t>Colonoscopy Underserved: 81% to 82% compliance.    Colonoscopy Insured: 90% to 86% compliance.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A96FE6A-3451-4F39-8DC8-675B4E627BB0}" type="slidenum">
              <a:rPr lang="en-US" smtClean="0"/>
              <a:t>11</a:t>
            </a:fld>
            <a:endParaRPr lang="en-US"/>
          </a:p>
        </p:txBody>
      </p:sp>
    </p:spTree>
    <p:extLst>
      <p:ext uri="{BB962C8B-B14F-4D97-AF65-F5344CB8AC3E}">
        <p14:creationId xmlns:p14="http://schemas.microsoft.com/office/powerpoint/2010/main" val="2463744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24 months, the GPN completed 62 public education services, with 578 people educated. 436 people were navigated to 431 services across 24 counties. Survivorship services were scheduled/ received by 51 people. 92 people improved their health behaviors and 64 received a physician referral. A total of 2,357 professionals were educated via 16 professional outreach events in 25 counties. The cascade testing ratio for family members improved from 1.0 to 2.3.</a:t>
            </a:r>
          </a:p>
          <a:p>
            <a:endParaRPr lang="en-US" dirty="0" smtClean="0"/>
          </a:p>
          <a:p>
            <a:r>
              <a:rPr lang="en-US" dirty="0" smtClean="0"/>
              <a:t>32% of our patient population is uninsured/ underserved. Our program implemented a genetic patient navigator (GPN) to provide assistance to increase patient compliance and healthy lifestyle promotion with focus on underserved population. We describe here the utilization of a GPN on surveillance compliance and lifestyle practices among underserved/uninsured and insured HBOC and LS mutation carriers within the UTSW clinics. We also provided professional education services to improve genetic health literacy among non-genetic HCPs.</a:t>
            </a:r>
            <a:endParaRPr lang="en-US" dirty="0"/>
          </a:p>
        </p:txBody>
      </p:sp>
      <p:sp>
        <p:nvSpPr>
          <p:cNvPr id="4" name="Slide Number Placeholder 3"/>
          <p:cNvSpPr>
            <a:spLocks noGrp="1"/>
          </p:cNvSpPr>
          <p:nvPr>
            <p:ph type="sldNum" sz="quarter" idx="10"/>
          </p:nvPr>
        </p:nvSpPr>
        <p:spPr/>
        <p:txBody>
          <a:bodyPr/>
          <a:lstStyle/>
          <a:p>
            <a:fld id="{1A96FE6A-3451-4F39-8DC8-675B4E627BB0}" type="slidenum">
              <a:rPr lang="en-US" smtClean="0"/>
              <a:t>12</a:t>
            </a:fld>
            <a:endParaRPr lang="en-US"/>
          </a:p>
        </p:txBody>
      </p:sp>
    </p:spTree>
    <p:extLst>
      <p:ext uri="{BB962C8B-B14F-4D97-AF65-F5344CB8AC3E}">
        <p14:creationId xmlns:p14="http://schemas.microsoft.com/office/powerpoint/2010/main" val="3224494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Arnold Paul.</a:t>
            </a:r>
            <a:r>
              <a:rPr lang="en-US" baseline="0" dirty="0" smtClean="0"/>
              <a:t> </a:t>
            </a:r>
            <a:r>
              <a:rPr lang="en-US" dirty="0" smtClean="0"/>
              <a:t>I was at an oncology nursing program last night, and sat next to a nurse who I’ve gotten to know through Dallas ONS this past year.  Several months ago when I first met her, we got to talking about family history (I think we were talking about our roles were within the SCC, and she brought up her family history).  Based on her father’s personal and family history of cancer, I strongly encouraged her to get him into genetic counseling/ testing.</a:t>
            </a:r>
          </a:p>
          <a:p>
            <a:endParaRPr lang="en-US" dirty="0" smtClean="0"/>
          </a:p>
          <a:p>
            <a:r>
              <a:rPr lang="en-US" dirty="0" smtClean="0"/>
              <a:t>Turns out he has Lynch syndrome (I’m not sure which counselor saw him-- Remington?).  My nurse friend had cascade testing and was negative (Remington).  Her sister, however, underwent cascade testing and was found to have LS (I think Elise tested her).  On prophylactic hysterectomy, she was found to have Stage II endometrial cancer, previously undetected.  </a:t>
            </a:r>
          </a:p>
          <a:p>
            <a:endParaRPr lang="en-US" dirty="0" smtClean="0"/>
          </a:p>
          <a:p>
            <a:r>
              <a:rPr lang="en-US" dirty="0" smtClean="0"/>
              <a:t>A hopefully good ending to a potentially bad outcome .  Yeah cascade testing!  Not sure if they are/ were a DUAL family…</a:t>
            </a:r>
          </a:p>
          <a:p>
            <a:endParaRPr lang="en-US" dirty="0"/>
          </a:p>
        </p:txBody>
      </p:sp>
      <p:sp>
        <p:nvSpPr>
          <p:cNvPr id="4" name="Slide Number Placeholder 3"/>
          <p:cNvSpPr>
            <a:spLocks noGrp="1"/>
          </p:cNvSpPr>
          <p:nvPr>
            <p:ph type="sldNum" sz="quarter" idx="10"/>
          </p:nvPr>
        </p:nvSpPr>
        <p:spPr/>
        <p:txBody>
          <a:bodyPr/>
          <a:lstStyle/>
          <a:p>
            <a:fld id="{1A96FE6A-3451-4F39-8DC8-675B4E627BB0}" type="slidenum">
              <a:rPr lang="en-US" smtClean="0"/>
              <a:t>14</a:t>
            </a:fld>
            <a:endParaRPr lang="en-US"/>
          </a:p>
        </p:txBody>
      </p:sp>
    </p:spTree>
    <p:extLst>
      <p:ext uri="{BB962C8B-B14F-4D97-AF65-F5344CB8AC3E}">
        <p14:creationId xmlns:p14="http://schemas.microsoft.com/office/powerpoint/2010/main" val="80140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BBC3C2-12B5-4D09-98A3-7708F6A09796}"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142740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BBC3C2-12B5-4D09-98A3-7708F6A09796}"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33541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BBC3C2-12B5-4D09-98A3-7708F6A09796}"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344891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BBC3C2-12B5-4D09-98A3-7708F6A09796}"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36176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BBC3C2-12B5-4D09-98A3-7708F6A09796}"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222482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BBC3C2-12B5-4D09-98A3-7708F6A09796}"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3424585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BBC3C2-12B5-4D09-98A3-7708F6A09796}" type="datetimeFigureOut">
              <a:rPr lang="en-US" smtClean="0"/>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1796241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BBC3C2-12B5-4D09-98A3-7708F6A09796}" type="datetimeFigureOut">
              <a:rPr lang="en-US" smtClean="0"/>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36294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BBC3C2-12B5-4D09-98A3-7708F6A09796}" type="datetimeFigureOut">
              <a:rPr lang="en-US" smtClean="0"/>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1589080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BBC3C2-12B5-4D09-98A3-7708F6A09796}"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265271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BBC3C2-12B5-4D09-98A3-7708F6A09796}"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61146-ACFB-44BD-A2DD-B29E66A64F43}" type="slidenum">
              <a:rPr lang="en-US" smtClean="0"/>
              <a:t>‹#›</a:t>
            </a:fld>
            <a:endParaRPr lang="en-US"/>
          </a:p>
        </p:txBody>
      </p:sp>
    </p:spTree>
    <p:extLst>
      <p:ext uri="{BB962C8B-B14F-4D97-AF65-F5344CB8AC3E}">
        <p14:creationId xmlns:p14="http://schemas.microsoft.com/office/powerpoint/2010/main" val="206049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BBC3C2-12B5-4D09-98A3-7708F6A09796}" type="datetimeFigureOut">
              <a:rPr lang="en-US" smtClean="0"/>
              <a:t>2/13/2019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61146-ACFB-44BD-A2DD-B29E66A64F43}" type="slidenum">
              <a:rPr lang="en-US" smtClean="0"/>
              <a:t>‹#›</a:t>
            </a:fld>
            <a:endParaRPr lang="en-US"/>
          </a:p>
        </p:txBody>
      </p:sp>
    </p:spTree>
    <p:extLst>
      <p:ext uri="{BB962C8B-B14F-4D97-AF65-F5344CB8AC3E}">
        <p14:creationId xmlns:p14="http://schemas.microsoft.com/office/powerpoint/2010/main" val="1617164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Sara.pirzadeh@utsw.edu"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http://www.cancerinthefamily.com/" TargetMode="External"/><Relationship Id="rId5" Type="http://schemas.openxmlformats.org/officeDocument/2006/relationships/hyperlink" Target="https://utswmed.org/conditions-treatments/genetics-and-hereditary-cancers/" TargetMode="Externa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t>Genetic Patient Navigation: Maximizing Risk Identification and Compliance in Diverse Populations</a:t>
            </a:r>
            <a:br>
              <a:rPr lang="en-US" sz="4000" dirty="0"/>
            </a:br>
            <a:endParaRPr lang="en-US" sz="4000" dirty="0"/>
          </a:p>
        </p:txBody>
      </p:sp>
      <p:sp>
        <p:nvSpPr>
          <p:cNvPr id="3" name="Subtitle 2"/>
          <p:cNvSpPr>
            <a:spLocks noGrp="1"/>
          </p:cNvSpPr>
          <p:nvPr>
            <p:ph type="subTitle" idx="1"/>
          </p:nvPr>
        </p:nvSpPr>
        <p:spPr/>
        <p:txBody>
          <a:bodyPr/>
          <a:lstStyle/>
          <a:p>
            <a:r>
              <a:rPr lang="en-US" dirty="0" smtClean="0"/>
              <a:t>Sara Pirzadeh-Miller, MS, CGC</a:t>
            </a:r>
          </a:p>
          <a:p>
            <a:r>
              <a:rPr lang="en-US" dirty="0" smtClean="0"/>
              <a:t>Assistant Director, Cancer Genetics</a:t>
            </a:r>
          </a:p>
          <a:p>
            <a:r>
              <a:rPr lang="en-US" dirty="0" smtClean="0"/>
              <a:t>UT Southwestern Medical Center</a:t>
            </a:r>
            <a:endParaRPr lang="en-US" dirty="0"/>
          </a:p>
        </p:txBody>
      </p:sp>
      <p:sp>
        <p:nvSpPr>
          <p:cNvPr id="5" name="Rectangle 4"/>
          <p:cNvSpPr/>
          <p:nvPr/>
        </p:nvSpPr>
        <p:spPr>
          <a:xfrm>
            <a:off x="0" y="6032938"/>
            <a:ext cx="9144000" cy="825062"/>
          </a:xfrm>
          <a:prstGeom prst="rect">
            <a:avLst/>
          </a:prstGeom>
          <a:gradFill flip="none" rotWithShape="1">
            <a:gsLst>
              <a:gs pos="0">
                <a:srgbClr val="34A5AE"/>
              </a:gs>
              <a:gs pos="75000">
                <a:schemeClr val="bg1"/>
              </a:gs>
              <a:gs pos="25000">
                <a:srgbClr val="6ECFD4"/>
              </a:gs>
              <a:gs pos="46000">
                <a:srgbClr val="A9E2E5"/>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8904" y="5990894"/>
            <a:ext cx="2205096" cy="951186"/>
          </a:xfrm>
          <a:prstGeom prst="rect">
            <a:avLst/>
          </a:prstGeom>
        </p:spPr>
      </p:pic>
      <p:cxnSp>
        <p:nvCxnSpPr>
          <p:cNvPr id="7" name="Straight Connector 6"/>
          <p:cNvCxnSpPr/>
          <p:nvPr/>
        </p:nvCxnSpPr>
        <p:spPr>
          <a:xfrm>
            <a:off x="0" y="6022424"/>
            <a:ext cx="9144000" cy="0"/>
          </a:xfrm>
          <a:prstGeom prst="line">
            <a:avLst/>
          </a:prstGeom>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21581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scenarios…</a:t>
            </a: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a:t>62 </a:t>
            </a:r>
            <a:r>
              <a:rPr lang="en-US" b="1" u="sng" dirty="0" err="1"/>
              <a:t>yo</a:t>
            </a:r>
            <a:r>
              <a:rPr lang="en-US" b="1" u="sng" dirty="0"/>
              <a:t> </a:t>
            </a:r>
            <a:r>
              <a:rPr lang="en-US" b="1" u="sng" dirty="0" smtClean="0"/>
              <a:t>county hospital</a:t>
            </a:r>
            <a:r>
              <a:rPr lang="en-US" b="1" u="sng" dirty="0" smtClean="0"/>
              <a:t> </a:t>
            </a:r>
            <a:r>
              <a:rPr lang="en-US" b="1" u="sng" dirty="0"/>
              <a:t>patient</a:t>
            </a:r>
            <a:r>
              <a:rPr lang="en-US" dirty="0"/>
              <a:t> with personal </a:t>
            </a:r>
            <a:r>
              <a:rPr lang="en-US" dirty="0" err="1"/>
              <a:t>hx</a:t>
            </a:r>
            <a:r>
              <a:rPr lang="en-US" dirty="0"/>
              <a:t> colon cancer &amp; Lynch syndrome.  </a:t>
            </a:r>
            <a:endParaRPr lang="en-US" dirty="0" smtClean="0"/>
          </a:p>
          <a:p>
            <a:pPr lvl="1"/>
            <a:r>
              <a:rPr lang="en-US" dirty="0" smtClean="0"/>
              <a:t>Pt </a:t>
            </a:r>
            <a:r>
              <a:rPr lang="en-US" dirty="0"/>
              <a:t>asked for financial assistance resources for household expenses.  </a:t>
            </a:r>
            <a:endParaRPr lang="en-US" dirty="0" smtClean="0"/>
          </a:p>
          <a:p>
            <a:pPr lvl="1"/>
            <a:r>
              <a:rPr lang="en-US" dirty="0" smtClean="0"/>
              <a:t>GPN </a:t>
            </a:r>
            <a:r>
              <a:rPr lang="en-US" dirty="0"/>
              <a:t>tracked down social worker at location where </a:t>
            </a:r>
            <a:r>
              <a:rPr lang="en-US" dirty="0" err="1"/>
              <a:t>pt</a:t>
            </a:r>
            <a:r>
              <a:rPr lang="en-US" dirty="0"/>
              <a:t> was to be seen.  </a:t>
            </a:r>
            <a:endParaRPr lang="en-US" dirty="0" smtClean="0"/>
          </a:p>
          <a:p>
            <a:pPr lvl="1"/>
            <a:r>
              <a:rPr lang="en-US" dirty="0" smtClean="0"/>
              <a:t>Informed how </a:t>
            </a:r>
            <a:r>
              <a:rPr lang="en-US" dirty="0"/>
              <a:t>to request </a:t>
            </a:r>
            <a:r>
              <a:rPr lang="en-US" dirty="0" smtClean="0"/>
              <a:t>social worker </a:t>
            </a:r>
            <a:r>
              <a:rPr lang="en-US" dirty="0"/>
              <a:t>meeting at time of office visit that same day as my call.  </a:t>
            </a:r>
            <a:r>
              <a:rPr lang="en-US" dirty="0" smtClean="0"/>
              <a:t>Pt </a:t>
            </a:r>
            <a:r>
              <a:rPr lang="en-US" dirty="0"/>
              <a:t>was to let me know if unable to hook up with SW.  </a:t>
            </a:r>
          </a:p>
          <a:p>
            <a:pPr marL="0" indent="0">
              <a:buNone/>
            </a:pPr>
            <a:endParaRPr lang="en-US" dirty="0"/>
          </a:p>
          <a:p>
            <a:r>
              <a:rPr lang="en-US" b="1" u="sng" dirty="0" smtClean="0"/>
              <a:t>29 </a:t>
            </a:r>
            <a:r>
              <a:rPr lang="en-US" b="1" u="sng" dirty="0" err="1"/>
              <a:t>yo</a:t>
            </a:r>
            <a:r>
              <a:rPr lang="en-US" b="1" u="sng" dirty="0"/>
              <a:t> </a:t>
            </a:r>
            <a:r>
              <a:rPr lang="en-US" b="1" u="sng" dirty="0" smtClean="0"/>
              <a:t>county hospital </a:t>
            </a:r>
            <a:r>
              <a:rPr lang="en-US" b="1" u="sng" dirty="0"/>
              <a:t>patient</a:t>
            </a:r>
            <a:r>
              <a:rPr lang="en-US" dirty="0"/>
              <a:t>, unaffected BRCA1+ </a:t>
            </a:r>
            <a:r>
              <a:rPr lang="en-US" dirty="0" err="1"/>
              <a:t>pt</a:t>
            </a:r>
            <a:r>
              <a:rPr lang="en-US" dirty="0"/>
              <a:t>, previously uninsured who now has insurance.  </a:t>
            </a:r>
            <a:endParaRPr lang="en-US" dirty="0" smtClean="0"/>
          </a:p>
          <a:p>
            <a:pPr lvl="1"/>
            <a:r>
              <a:rPr lang="en-US" dirty="0" smtClean="0"/>
              <a:t>Working </a:t>
            </a:r>
            <a:r>
              <a:rPr lang="en-US" dirty="0"/>
              <a:t>with her to find in-network providers to get her in for screening/ surveillance appointments.</a:t>
            </a:r>
          </a:p>
          <a:p>
            <a:endParaRPr lang="en-US" dirty="0"/>
          </a:p>
        </p:txBody>
      </p:sp>
    </p:spTree>
    <p:extLst>
      <p:ext uri="{BB962C8B-B14F-4D97-AF65-F5344CB8AC3E}">
        <p14:creationId xmlns:p14="http://schemas.microsoft.com/office/powerpoint/2010/main" val="2715663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0"/>
          <p:cNvGraphicFramePr>
            <a:graphicFrameLocks/>
          </p:cNvGraphicFramePr>
          <p:nvPr>
            <p:extLst>
              <p:ext uri="{D42A27DB-BD31-4B8C-83A1-F6EECF244321}">
                <p14:modId xmlns:p14="http://schemas.microsoft.com/office/powerpoint/2010/main" val="621600896"/>
              </p:ext>
            </p:extLst>
          </p:nvPr>
        </p:nvGraphicFramePr>
        <p:xfrm>
          <a:off x="114300" y="1270000"/>
          <a:ext cx="8926830" cy="514222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44320" y="304800"/>
            <a:ext cx="6502400" cy="461665"/>
          </a:xfrm>
          <a:prstGeom prst="rect">
            <a:avLst/>
          </a:prstGeom>
          <a:noFill/>
        </p:spPr>
        <p:txBody>
          <a:bodyPr wrap="square" rtlCol="0">
            <a:spAutoFit/>
          </a:bodyPr>
          <a:lstStyle/>
          <a:p>
            <a:r>
              <a:rPr lang="en-US" sz="2400" dirty="0" smtClean="0"/>
              <a:t>HBOC and LS Patient Compliance with GPN Impact</a:t>
            </a:r>
            <a:endParaRPr lang="en-US" sz="2400" dirty="0"/>
          </a:p>
        </p:txBody>
      </p:sp>
    </p:spTree>
    <p:extLst>
      <p:ext uri="{BB962C8B-B14F-4D97-AF65-F5344CB8AC3E}">
        <p14:creationId xmlns:p14="http://schemas.microsoft.com/office/powerpoint/2010/main" val="1947593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GPN Data over 24 months (PP160110)</a:t>
            </a:r>
            <a:endParaRPr lang="en-US" dirty="0"/>
          </a:p>
        </p:txBody>
      </p:sp>
      <p:sp>
        <p:nvSpPr>
          <p:cNvPr id="3" name="Content Placeholder 2"/>
          <p:cNvSpPr>
            <a:spLocks noGrp="1"/>
          </p:cNvSpPr>
          <p:nvPr>
            <p:ph idx="1"/>
          </p:nvPr>
        </p:nvSpPr>
        <p:spPr/>
        <p:txBody>
          <a:bodyPr/>
          <a:lstStyle/>
          <a:p>
            <a:r>
              <a:rPr lang="en-US" dirty="0" smtClean="0"/>
              <a:t>62 public education services, 578 people educated</a:t>
            </a:r>
          </a:p>
          <a:p>
            <a:r>
              <a:rPr lang="en-US" dirty="0" smtClean="0"/>
              <a:t>436 navigated to 431 services across 24 counties</a:t>
            </a:r>
          </a:p>
          <a:p>
            <a:r>
              <a:rPr lang="en-US" dirty="0" smtClean="0"/>
              <a:t>Survivorship scheduled/received by 51 people</a:t>
            </a:r>
          </a:p>
          <a:p>
            <a:r>
              <a:rPr lang="en-US" dirty="0" smtClean="0"/>
              <a:t>92 improved health behaviors and 64 received physician referral</a:t>
            </a:r>
          </a:p>
          <a:p>
            <a:r>
              <a:rPr lang="en-US" dirty="0" smtClean="0"/>
              <a:t>2357 professionals educated via 16 professional outreach events in 25 counties </a:t>
            </a:r>
          </a:p>
          <a:p>
            <a:r>
              <a:rPr lang="en-US" dirty="0" smtClean="0"/>
              <a:t>Cascade from 1 to 2.7</a:t>
            </a:r>
            <a:endParaRPr lang="en-US" dirty="0"/>
          </a:p>
        </p:txBody>
      </p:sp>
    </p:spTree>
    <p:extLst>
      <p:ext uri="{BB962C8B-B14F-4D97-AF65-F5344CB8AC3E}">
        <p14:creationId xmlns:p14="http://schemas.microsoft.com/office/powerpoint/2010/main" val="422713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44571771"/>
              </p:ext>
            </p:extLst>
          </p:nvPr>
        </p:nvGraphicFramePr>
        <p:xfrm>
          <a:off x="1623370" y="2217646"/>
          <a:ext cx="8715178" cy="3897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a:spLocks noGrp="1"/>
          </p:cNvSpPr>
          <p:nvPr>
            <p:ph type="title"/>
          </p:nvPr>
        </p:nvSpPr>
        <p:spPr>
          <a:xfrm>
            <a:off x="457200" y="432673"/>
            <a:ext cx="8229600" cy="685846"/>
          </a:xfrm>
        </p:spPr>
        <p:txBody>
          <a:bodyPr>
            <a:normAutofit fontScale="90000"/>
          </a:bodyPr>
          <a:lstStyle/>
          <a:p>
            <a:r>
              <a:rPr lang="en-US" dirty="0" smtClean="0"/>
              <a:t>Cascade Testing</a:t>
            </a:r>
            <a:endParaRPr lang="en-US" dirty="0"/>
          </a:p>
        </p:txBody>
      </p:sp>
      <p:sp>
        <p:nvSpPr>
          <p:cNvPr id="7" name="Content Placeholder 2"/>
          <p:cNvSpPr txBox="1">
            <a:spLocks/>
          </p:cNvSpPr>
          <p:nvPr/>
        </p:nvSpPr>
        <p:spPr>
          <a:xfrm>
            <a:off x="244764" y="2217646"/>
            <a:ext cx="3736428" cy="2650162"/>
          </a:xfrm>
          <a:prstGeom prst="rect">
            <a:avLst/>
          </a:prstGeom>
        </p:spPr>
        <p:txBody>
          <a:bodyPr vert="horz" lIns="91440" tIns="45720" rIns="91440" bIns="45720" rtlCol="0">
            <a:normAutofit/>
          </a:bodyPr>
          <a:lstStyle>
            <a:lvl1pPr marL="257415" indent="-257415" algn="l" defTabSz="343220" rtl="0" eaLnBrk="1" latinLnBrk="0" hangingPunct="1">
              <a:spcBef>
                <a:spcPct val="20000"/>
              </a:spcBef>
              <a:buClr>
                <a:schemeClr val="accent1"/>
              </a:buClr>
              <a:buFont typeface="Arial"/>
              <a:buChar char="•"/>
              <a:defRPr sz="2402" kern="1200">
                <a:solidFill>
                  <a:schemeClr val="tx1"/>
                </a:solidFill>
                <a:latin typeface="+mn-lt"/>
                <a:ea typeface="+mn-ea"/>
                <a:cs typeface="+mn-cs"/>
              </a:defRPr>
            </a:lvl1pPr>
            <a:lvl2pPr marL="557733" indent="-214513" algn="l" defTabSz="343220" rtl="0" eaLnBrk="1" latinLnBrk="0" hangingPunct="1">
              <a:spcBef>
                <a:spcPct val="20000"/>
              </a:spcBef>
              <a:buClr>
                <a:schemeClr val="tx2"/>
              </a:buClr>
              <a:buFont typeface="Arial"/>
              <a:buChar char="–"/>
              <a:defRPr sz="2102" kern="1200">
                <a:solidFill>
                  <a:schemeClr val="tx1"/>
                </a:solidFill>
                <a:latin typeface="+mn-lt"/>
                <a:ea typeface="+mn-ea"/>
                <a:cs typeface="+mn-cs"/>
              </a:defRPr>
            </a:lvl2pPr>
            <a:lvl3pPr marL="858050" indent="-171610" algn="l" defTabSz="343220" rtl="0" eaLnBrk="1" latinLnBrk="0" hangingPunct="1">
              <a:spcBef>
                <a:spcPct val="20000"/>
              </a:spcBef>
              <a:buClr>
                <a:schemeClr val="accent2"/>
              </a:buClr>
              <a:buFont typeface="Arial"/>
              <a:buChar char="•"/>
              <a:defRPr sz="1802" kern="1200">
                <a:solidFill>
                  <a:schemeClr val="tx1"/>
                </a:solidFill>
                <a:latin typeface="+mn-lt"/>
                <a:ea typeface="+mn-ea"/>
                <a:cs typeface="+mn-cs"/>
              </a:defRPr>
            </a:lvl3pPr>
            <a:lvl4pPr marL="1201270" indent="-171610" algn="l" defTabSz="343220" rtl="0" eaLnBrk="1" latinLnBrk="0" hangingPunct="1">
              <a:spcBef>
                <a:spcPct val="20000"/>
              </a:spcBef>
              <a:buClr>
                <a:schemeClr val="accent1"/>
              </a:buClr>
              <a:buFont typeface="Arial"/>
              <a:buChar char="–"/>
              <a:defRPr sz="1501" kern="1200">
                <a:solidFill>
                  <a:schemeClr val="tx1"/>
                </a:solidFill>
                <a:latin typeface="+mn-lt"/>
                <a:ea typeface="+mn-ea"/>
                <a:cs typeface="+mn-cs"/>
              </a:defRPr>
            </a:lvl4pPr>
            <a:lvl5pPr marL="1544490" indent="-171610" algn="l" defTabSz="343220" rtl="0" eaLnBrk="1" latinLnBrk="0" hangingPunct="1">
              <a:spcBef>
                <a:spcPct val="20000"/>
              </a:spcBef>
              <a:buClr>
                <a:schemeClr val="tx2"/>
              </a:buClr>
              <a:buFont typeface="Arial"/>
              <a:buChar char="»"/>
              <a:defRPr sz="1501" kern="1200">
                <a:solidFill>
                  <a:schemeClr val="tx1"/>
                </a:solidFill>
                <a:latin typeface="+mn-lt"/>
                <a:ea typeface="+mn-ea"/>
                <a:cs typeface="+mn-cs"/>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a:lstStyle>
          <a:p>
            <a:r>
              <a:rPr lang="en-US" dirty="0"/>
              <a:t>GPN Impact</a:t>
            </a:r>
          </a:p>
          <a:p>
            <a:pPr lvl="1"/>
            <a:r>
              <a:rPr lang="en-US" dirty="0"/>
              <a:t>Follow-up </a:t>
            </a:r>
          </a:p>
          <a:p>
            <a:pPr lvl="1"/>
            <a:r>
              <a:rPr lang="en-US" dirty="0"/>
              <a:t>Reducing barriers</a:t>
            </a:r>
          </a:p>
          <a:p>
            <a:pPr lvl="1"/>
            <a:r>
              <a:rPr lang="en-US" dirty="0"/>
              <a:t>Providing additional resources</a:t>
            </a:r>
          </a:p>
          <a:p>
            <a:pPr marL="0" indent="0">
              <a:buNone/>
            </a:pPr>
            <a:endParaRPr lang="en-US" dirty="0"/>
          </a:p>
        </p:txBody>
      </p:sp>
    </p:spTree>
    <p:extLst>
      <p:ext uri="{BB962C8B-B14F-4D97-AF65-F5344CB8AC3E}">
        <p14:creationId xmlns:p14="http://schemas.microsoft.com/office/powerpoint/2010/main" val="376429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82015" y="375285"/>
            <a:ext cx="6901815" cy="6219825"/>
          </a:xfrm>
          <a:prstGeom prst="rect">
            <a:avLst/>
          </a:prstGeom>
        </p:spPr>
      </p:pic>
    </p:spTree>
    <p:extLst>
      <p:ext uri="{BB962C8B-B14F-4D97-AF65-F5344CB8AC3E}">
        <p14:creationId xmlns:p14="http://schemas.microsoft.com/office/powerpoint/2010/main" val="112725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148590"/>
            <a:ext cx="9144000" cy="6572250"/>
          </a:xfrm>
          <a:prstGeom prst="rect">
            <a:avLst/>
          </a:prstGeom>
        </p:spPr>
      </p:pic>
      <p:sp>
        <p:nvSpPr>
          <p:cNvPr id="2" name="Oval 1"/>
          <p:cNvSpPr/>
          <p:nvPr/>
        </p:nvSpPr>
        <p:spPr>
          <a:xfrm>
            <a:off x="2164080" y="3850640"/>
            <a:ext cx="27432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499360" y="5234940"/>
            <a:ext cx="27432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068320" y="5234940"/>
            <a:ext cx="27432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889760" y="5234940"/>
            <a:ext cx="274320" cy="10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90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Risk navigator: colorectal</a:t>
            </a:r>
            <a:endParaRPr lang="en-US" dirty="0"/>
          </a:p>
        </p:txBody>
      </p:sp>
      <p:sp>
        <p:nvSpPr>
          <p:cNvPr id="5" name="Content Placeholder 4"/>
          <p:cNvSpPr>
            <a:spLocks noGrp="1"/>
          </p:cNvSpPr>
          <p:nvPr>
            <p:ph type="body" idx="1"/>
          </p:nvPr>
        </p:nvSpPr>
        <p:spPr>
          <a:xfrm>
            <a:off x="629841" y="1315880"/>
            <a:ext cx="3868340" cy="823912"/>
          </a:xfrm>
        </p:spPr>
        <p:txBody>
          <a:bodyPr/>
          <a:lstStyle/>
          <a:p>
            <a:pPr marL="0" indent="0">
              <a:buNone/>
            </a:pPr>
            <a:r>
              <a:rPr lang="en-US" dirty="0" smtClean="0"/>
              <a:t>Roles</a:t>
            </a:r>
          </a:p>
        </p:txBody>
      </p:sp>
      <p:sp>
        <p:nvSpPr>
          <p:cNvPr id="2" name="Content Placeholder 1"/>
          <p:cNvSpPr>
            <a:spLocks noGrp="1"/>
          </p:cNvSpPr>
          <p:nvPr>
            <p:ph sz="half" idx="2"/>
          </p:nvPr>
        </p:nvSpPr>
        <p:spPr/>
        <p:txBody>
          <a:bodyPr>
            <a:normAutofit fontScale="85000" lnSpcReduction="20000"/>
          </a:bodyPr>
          <a:lstStyle/>
          <a:p>
            <a:r>
              <a:rPr lang="en-US" dirty="0" smtClean="0"/>
              <a:t>Screening </a:t>
            </a:r>
            <a:r>
              <a:rPr lang="en-US" dirty="0" err="1" smtClean="0"/>
              <a:t>mammo</a:t>
            </a:r>
            <a:r>
              <a:rPr lang="en-US" dirty="0" smtClean="0"/>
              <a:t>/GI </a:t>
            </a:r>
            <a:r>
              <a:rPr lang="en-US" dirty="0" smtClean="0"/>
              <a:t>lists for high-risk</a:t>
            </a:r>
          </a:p>
          <a:p>
            <a:r>
              <a:rPr lang="en-US" dirty="0" smtClean="0"/>
              <a:t>scheduling telephone GC appointments</a:t>
            </a:r>
          </a:p>
          <a:p>
            <a:r>
              <a:rPr lang="en-US" dirty="0" smtClean="0"/>
              <a:t>education </a:t>
            </a:r>
            <a:r>
              <a:rPr lang="en-US" dirty="0"/>
              <a:t>in importance of keeping </a:t>
            </a:r>
            <a:r>
              <a:rPr lang="en-US" dirty="0" smtClean="0"/>
              <a:t>appointment/compliance</a:t>
            </a:r>
          </a:p>
          <a:p>
            <a:r>
              <a:rPr lang="en-US" dirty="0" smtClean="0"/>
              <a:t>help </a:t>
            </a:r>
            <a:r>
              <a:rPr lang="en-US" dirty="0"/>
              <a:t>filling out </a:t>
            </a:r>
            <a:r>
              <a:rPr lang="en-US" dirty="0" smtClean="0"/>
              <a:t>pre-visit questionnaire if requested</a:t>
            </a:r>
          </a:p>
          <a:p>
            <a:r>
              <a:rPr lang="en-US" dirty="0" smtClean="0"/>
              <a:t>initiating </a:t>
            </a:r>
            <a:r>
              <a:rPr lang="en-US" dirty="0"/>
              <a:t>necessary form signing by DocuSign</a:t>
            </a:r>
          </a:p>
          <a:p>
            <a:endParaRPr lang="en-US" dirty="0"/>
          </a:p>
        </p:txBody>
      </p:sp>
      <p:sp>
        <p:nvSpPr>
          <p:cNvPr id="3" name="Text Placeholder 2"/>
          <p:cNvSpPr>
            <a:spLocks noGrp="1"/>
          </p:cNvSpPr>
          <p:nvPr>
            <p:ph type="body" sz="quarter" idx="3"/>
          </p:nvPr>
        </p:nvSpPr>
        <p:spPr>
          <a:xfrm>
            <a:off x="4629149" y="1315880"/>
            <a:ext cx="3887391" cy="823912"/>
          </a:xfrm>
        </p:spPr>
        <p:txBody>
          <a:bodyPr/>
          <a:lstStyle/>
          <a:p>
            <a:r>
              <a:rPr lang="en-US" dirty="0" smtClean="0"/>
              <a:t>How is this unique?</a:t>
            </a:r>
            <a:endParaRPr lang="en-US" dirty="0"/>
          </a:p>
        </p:txBody>
      </p:sp>
      <p:sp>
        <p:nvSpPr>
          <p:cNvPr id="6" name="Content Placeholder 5"/>
          <p:cNvSpPr>
            <a:spLocks noGrp="1"/>
          </p:cNvSpPr>
          <p:nvPr>
            <p:ph sz="quarter" idx="4"/>
          </p:nvPr>
        </p:nvSpPr>
        <p:spPr/>
        <p:txBody>
          <a:bodyPr/>
          <a:lstStyle/>
          <a:p>
            <a:r>
              <a:rPr lang="en-US" dirty="0" smtClean="0"/>
              <a:t>Focus on Lynch syndrome identification AND non-hereditary high risk for CRC</a:t>
            </a:r>
          </a:p>
          <a:p>
            <a:r>
              <a:rPr lang="en-US" dirty="0" smtClean="0"/>
              <a:t>Compliance to screening: messaging</a:t>
            </a:r>
          </a:p>
          <a:p>
            <a:endParaRPr lang="en-US" dirty="0"/>
          </a:p>
        </p:txBody>
      </p:sp>
    </p:spTree>
    <p:extLst>
      <p:ext uri="{BB962C8B-B14F-4D97-AF65-F5344CB8AC3E}">
        <p14:creationId xmlns:p14="http://schemas.microsoft.com/office/powerpoint/2010/main" val="3045556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97338" y="4335325"/>
            <a:ext cx="1324535" cy="665583"/>
          </a:xfrm>
          <a:prstGeom prst="roundRect">
            <a:avLst/>
          </a:prstGeom>
          <a:solidFill>
            <a:srgbClr val="80F1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tx1"/>
                </a:solidFill>
              </a:rPr>
              <a:t>750</a:t>
            </a:r>
            <a:endParaRPr lang="en-US" sz="2400" dirty="0">
              <a:solidFill>
                <a:schemeClr val="tx1"/>
              </a:solidFill>
            </a:endParaRPr>
          </a:p>
        </p:txBody>
      </p:sp>
      <p:sp>
        <p:nvSpPr>
          <p:cNvPr id="2" name="Title 1"/>
          <p:cNvSpPr>
            <a:spLocks noGrp="1"/>
          </p:cNvSpPr>
          <p:nvPr>
            <p:ph type="title"/>
          </p:nvPr>
        </p:nvSpPr>
        <p:spPr>
          <a:xfrm>
            <a:off x="328846" y="1023802"/>
            <a:ext cx="3722944" cy="1118370"/>
          </a:xfrm>
        </p:spPr>
        <p:txBody>
          <a:bodyPr>
            <a:normAutofit/>
          </a:bodyPr>
          <a:lstStyle/>
          <a:p>
            <a:r>
              <a:rPr lang="en-US" sz="2800" b="1" dirty="0" smtClean="0">
                <a:solidFill>
                  <a:schemeClr val="tx1"/>
                </a:solidFill>
              </a:rPr>
              <a:t>Breast Screening</a:t>
            </a:r>
            <a:endParaRPr lang="en-US" sz="2800" b="1" dirty="0">
              <a:solidFill>
                <a:schemeClr val="tx1"/>
              </a:solidFill>
            </a:endParaRPr>
          </a:p>
        </p:txBody>
      </p:sp>
      <p:sp>
        <p:nvSpPr>
          <p:cNvPr id="5" name="Rounded Rectangle 4"/>
          <p:cNvSpPr/>
          <p:nvPr/>
        </p:nvSpPr>
        <p:spPr>
          <a:xfrm>
            <a:off x="21470" y="4335325"/>
            <a:ext cx="1324535" cy="665583"/>
          </a:xfrm>
          <a:prstGeom prst="roundRect">
            <a:avLst/>
          </a:prstGeom>
          <a:solidFill>
            <a:srgbClr val="FFD6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tx1"/>
                </a:solidFill>
              </a:rPr>
              <a:t>21,434</a:t>
            </a:r>
            <a:endParaRPr lang="en-US" sz="2400" dirty="0">
              <a:solidFill>
                <a:schemeClr val="tx1"/>
              </a:solidFill>
            </a:endParaRPr>
          </a:p>
        </p:txBody>
      </p:sp>
      <p:sp>
        <p:nvSpPr>
          <p:cNvPr id="6" name="Rounded Rectangle 5"/>
          <p:cNvSpPr/>
          <p:nvPr/>
        </p:nvSpPr>
        <p:spPr>
          <a:xfrm>
            <a:off x="275539" y="4888449"/>
            <a:ext cx="1305791" cy="923330"/>
          </a:xfrm>
          <a:prstGeom prst="roundRect">
            <a:avLst/>
          </a:prstGeom>
          <a:ln>
            <a:solidFill>
              <a:srgbClr val="FFD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sp>
        <p:nvSpPr>
          <p:cNvPr id="9" name="Rounded Rectangle 8"/>
          <p:cNvSpPr/>
          <p:nvPr/>
        </p:nvSpPr>
        <p:spPr>
          <a:xfrm>
            <a:off x="3855585" y="3411995"/>
            <a:ext cx="1324535" cy="665583"/>
          </a:xfrm>
          <a:prstGeom prst="roundRect">
            <a:avLst/>
          </a:prstGeom>
          <a:solidFill>
            <a:srgbClr val="00E21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tx1"/>
                </a:solidFill>
              </a:rPr>
              <a:t>1,950</a:t>
            </a:r>
            <a:endParaRPr lang="en-US" sz="2400" dirty="0">
              <a:solidFill>
                <a:schemeClr val="tx1"/>
              </a:solidFill>
            </a:endParaRPr>
          </a:p>
        </p:txBody>
      </p:sp>
      <p:sp>
        <p:nvSpPr>
          <p:cNvPr id="10" name="Rounded Rectangle 9"/>
          <p:cNvSpPr/>
          <p:nvPr/>
        </p:nvSpPr>
        <p:spPr>
          <a:xfrm>
            <a:off x="4051790" y="3965119"/>
            <a:ext cx="1305791" cy="923330"/>
          </a:xfrm>
          <a:prstGeom prst="roundRect">
            <a:avLst/>
          </a:prstGeom>
          <a:ln>
            <a:solidFill>
              <a:srgbClr val="00E215"/>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Rounded Rectangle 10"/>
          <p:cNvSpPr/>
          <p:nvPr/>
        </p:nvSpPr>
        <p:spPr>
          <a:xfrm>
            <a:off x="5669040" y="3411995"/>
            <a:ext cx="1324535" cy="665583"/>
          </a:xfrm>
          <a:prstGeom prst="roundRect">
            <a:avLst/>
          </a:prstGeom>
          <a:solidFill>
            <a:srgbClr val="00D49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tx1"/>
                </a:solidFill>
              </a:rPr>
              <a:t>775</a:t>
            </a:r>
            <a:endParaRPr lang="en-US" sz="2400" dirty="0">
              <a:solidFill>
                <a:schemeClr val="tx1"/>
              </a:solidFill>
            </a:endParaRPr>
          </a:p>
        </p:txBody>
      </p:sp>
      <p:sp>
        <p:nvSpPr>
          <p:cNvPr id="12" name="Rounded Rectangle 11"/>
          <p:cNvSpPr/>
          <p:nvPr/>
        </p:nvSpPr>
        <p:spPr>
          <a:xfrm>
            <a:off x="5885612" y="3965119"/>
            <a:ext cx="1305791" cy="923330"/>
          </a:xfrm>
          <a:prstGeom prst="roundRect">
            <a:avLst/>
          </a:prstGeom>
          <a:ln>
            <a:solidFill>
              <a:srgbClr val="00D499"/>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Rounded Rectangle 12"/>
          <p:cNvSpPr/>
          <p:nvPr/>
        </p:nvSpPr>
        <p:spPr>
          <a:xfrm>
            <a:off x="7565070" y="3411995"/>
            <a:ext cx="1324535" cy="665583"/>
          </a:xfrm>
          <a:prstGeom prst="roundRect">
            <a:avLst/>
          </a:prstGeom>
          <a:solidFill>
            <a:srgbClr val="0081C6"/>
          </a:solidFill>
          <a:ln>
            <a:solidFill>
              <a:srgbClr val="0081C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tx1"/>
                </a:solidFill>
              </a:rPr>
              <a:t>62</a:t>
            </a:r>
            <a:endParaRPr lang="en-US" sz="2400" dirty="0">
              <a:solidFill>
                <a:schemeClr val="tx1"/>
              </a:solidFill>
            </a:endParaRPr>
          </a:p>
        </p:txBody>
      </p:sp>
      <p:sp>
        <p:nvSpPr>
          <p:cNvPr id="14" name="Rounded Rectangle 13"/>
          <p:cNvSpPr/>
          <p:nvPr/>
        </p:nvSpPr>
        <p:spPr>
          <a:xfrm>
            <a:off x="7800395" y="3965119"/>
            <a:ext cx="1305791" cy="923330"/>
          </a:xfrm>
          <a:prstGeom prst="roundRect">
            <a:avLst/>
          </a:prstGeom>
          <a:ln>
            <a:solidFill>
              <a:srgbClr val="0081C6"/>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8" name="Rounded Rectangle 7"/>
          <p:cNvSpPr/>
          <p:nvPr/>
        </p:nvSpPr>
        <p:spPr>
          <a:xfrm>
            <a:off x="2132663" y="4902535"/>
            <a:ext cx="1305791" cy="909245"/>
          </a:xfrm>
          <a:prstGeom prst="roundRect">
            <a:avLst/>
          </a:prstGeom>
          <a:solidFill>
            <a:schemeClr val="bg1"/>
          </a:solidFill>
          <a:ln>
            <a:solidFill>
              <a:srgbClr val="80F1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ight Arrow 15"/>
          <p:cNvSpPr/>
          <p:nvPr/>
        </p:nvSpPr>
        <p:spPr>
          <a:xfrm>
            <a:off x="1688905" y="5224668"/>
            <a:ext cx="356347" cy="26497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7" name="Right Arrow 16"/>
          <p:cNvSpPr/>
          <p:nvPr/>
        </p:nvSpPr>
        <p:spPr>
          <a:xfrm rot="19752447">
            <a:off x="3567431" y="4811520"/>
            <a:ext cx="356347" cy="26497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8" name="Right Arrow 17"/>
          <p:cNvSpPr/>
          <p:nvPr/>
        </p:nvSpPr>
        <p:spPr>
          <a:xfrm>
            <a:off x="5442885" y="4352177"/>
            <a:ext cx="356347" cy="26497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9" name="Right Arrow 18"/>
          <p:cNvSpPr/>
          <p:nvPr/>
        </p:nvSpPr>
        <p:spPr>
          <a:xfrm>
            <a:off x="7334649" y="4346474"/>
            <a:ext cx="356347" cy="26497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 name="TextBox 2"/>
          <p:cNvSpPr txBox="1"/>
          <p:nvPr/>
        </p:nvSpPr>
        <p:spPr>
          <a:xfrm>
            <a:off x="269316" y="4888450"/>
            <a:ext cx="1305791" cy="1200329"/>
          </a:xfrm>
          <a:prstGeom prst="rect">
            <a:avLst/>
          </a:prstGeom>
          <a:noFill/>
        </p:spPr>
        <p:txBody>
          <a:bodyPr wrap="square" rtlCol="0">
            <a:spAutoFit/>
          </a:bodyPr>
          <a:lstStyle/>
          <a:p>
            <a:pPr algn="ctr"/>
            <a:r>
              <a:rPr lang="en-US" dirty="0"/>
              <a:t>GI pts screened via survey</a:t>
            </a:r>
          </a:p>
          <a:p>
            <a:pPr algn="ctr"/>
            <a:endParaRPr lang="en-US" dirty="0"/>
          </a:p>
        </p:txBody>
      </p:sp>
      <p:sp>
        <p:nvSpPr>
          <p:cNvPr id="4" name="TextBox 3"/>
          <p:cNvSpPr txBox="1"/>
          <p:nvPr/>
        </p:nvSpPr>
        <p:spPr>
          <a:xfrm>
            <a:off x="2126439" y="4888449"/>
            <a:ext cx="1312014" cy="923330"/>
          </a:xfrm>
          <a:prstGeom prst="rect">
            <a:avLst/>
          </a:prstGeom>
          <a:noFill/>
        </p:spPr>
        <p:txBody>
          <a:bodyPr wrap="square" rtlCol="0">
            <a:spAutoFit/>
          </a:bodyPr>
          <a:lstStyle/>
          <a:p>
            <a:pPr algn="ctr"/>
            <a:r>
              <a:rPr lang="en-US" b="1" dirty="0"/>
              <a:t>3.5%</a:t>
            </a:r>
            <a:r>
              <a:rPr lang="en-US" dirty="0"/>
              <a:t> screened “high-risk”</a:t>
            </a:r>
          </a:p>
        </p:txBody>
      </p:sp>
      <p:sp>
        <p:nvSpPr>
          <p:cNvPr id="15" name="TextBox 14"/>
          <p:cNvSpPr txBox="1"/>
          <p:nvPr/>
        </p:nvSpPr>
        <p:spPr>
          <a:xfrm>
            <a:off x="4051790" y="3965119"/>
            <a:ext cx="1305791" cy="923330"/>
          </a:xfrm>
          <a:prstGeom prst="rect">
            <a:avLst/>
          </a:prstGeom>
          <a:noFill/>
        </p:spPr>
        <p:txBody>
          <a:bodyPr wrap="square" rtlCol="0">
            <a:spAutoFit/>
          </a:bodyPr>
          <a:lstStyle/>
          <a:p>
            <a:pPr algn="ctr"/>
            <a:r>
              <a:rPr lang="en-US" dirty="0"/>
              <a:t>Referred for genetic counseling</a:t>
            </a:r>
          </a:p>
        </p:txBody>
      </p:sp>
      <p:sp>
        <p:nvSpPr>
          <p:cNvPr id="20" name="TextBox 19"/>
          <p:cNvSpPr txBox="1"/>
          <p:nvPr/>
        </p:nvSpPr>
        <p:spPr>
          <a:xfrm>
            <a:off x="5885612" y="3965119"/>
            <a:ext cx="1305791" cy="923330"/>
          </a:xfrm>
          <a:prstGeom prst="rect">
            <a:avLst/>
          </a:prstGeom>
          <a:noFill/>
        </p:spPr>
        <p:txBody>
          <a:bodyPr wrap="square" rtlCol="0">
            <a:spAutoFit/>
          </a:bodyPr>
          <a:lstStyle/>
          <a:p>
            <a:pPr algn="ctr"/>
            <a:r>
              <a:rPr lang="en-US" dirty="0"/>
              <a:t>Saw a GC &amp; elected testing</a:t>
            </a:r>
          </a:p>
        </p:txBody>
      </p:sp>
      <p:sp>
        <p:nvSpPr>
          <p:cNvPr id="21" name="TextBox 20"/>
          <p:cNvSpPr txBox="1"/>
          <p:nvPr/>
        </p:nvSpPr>
        <p:spPr>
          <a:xfrm>
            <a:off x="7800395" y="3965120"/>
            <a:ext cx="1305791" cy="646331"/>
          </a:xfrm>
          <a:prstGeom prst="rect">
            <a:avLst/>
          </a:prstGeom>
          <a:noFill/>
        </p:spPr>
        <p:txBody>
          <a:bodyPr wrap="square" rtlCol="0">
            <a:spAutoFit/>
          </a:bodyPr>
          <a:lstStyle/>
          <a:p>
            <a:pPr algn="ctr"/>
            <a:r>
              <a:rPr lang="en-US" b="1" dirty="0" smtClean="0"/>
              <a:t>8% </a:t>
            </a:r>
            <a:r>
              <a:rPr lang="en-US" dirty="0"/>
              <a:t>tested positive</a:t>
            </a:r>
          </a:p>
        </p:txBody>
      </p:sp>
      <p:sp>
        <p:nvSpPr>
          <p:cNvPr id="22" name="Rounded Rectangle 21"/>
          <p:cNvSpPr/>
          <p:nvPr/>
        </p:nvSpPr>
        <p:spPr>
          <a:xfrm>
            <a:off x="1893033" y="2360268"/>
            <a:ext cx="1324535" cy="665583"/>
          </a:xfrm>
          <a:prstGeom prst="roundRect">
            <a:avLst/>
          </a:prstGeom>
          <a:solidFill>
            <a:srgbClr val="80F1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tx1"/>
                </a:solidFill>
              </a:rPr>
              <a:t>5,207</a:t>
            </a:r>
            <a:endParaRPr lang="en-US" sz="2400" dirty="0">
              <a:solidFill>
                <a:schemeClr val="tx1"/>
              </a:solidFill>
            </a:endParaRPr>
          </a:p>
        </p:txBody>
      </p:sp>
      <p:sp>
        <p:nvSpPr>
          <p:cNvPr id="23" name="Rounded Rectangle 22"/>
          <p:cNvSpPr/>
          <p:nvPr/>
        </p:nvSpPr>
        <p:spPr>
          <a:xfrm>
            <a:off x="17165" y="2360268"/>
            <a:ext cx="1324535" cy="665583"/>
          </a:xfrm>
          <a:prstGeom prst="roundRect">
            <a:avLst/>
          </a:prstGeom>
          <a:solidFill>
            <a:srgbClr val="FFD6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smtClean="0">
                <a:solidFill>
                  <a:schemeClr val="tx1"/>
                </a:solidFill>
              </a:rPr>
              <a:t>94,665</a:t>
            </a:r>
            <a:endParaRPr lang="en-US" sz="2400" dirty="0">
              <a:solidFill>
                <a:schemeClr val="tx1"/>
              </a:solidFill>
            </a:endParaRPr>
          </a:p>
        </p:txBody>
      </p:sp>
      <p:sp>
        <p:nvSpPr>
          <p:cNvPr id="24" name="Rounded Rectangle 23"/>
          <p:cNvSpPr/>
          <p:nvPr/>
        </p:nvSpPr>
        <p:spPr>
          <a:xfrm>
            <a:off x="271234" y="2913392"/>
            <a:ext cx="1305791" cy="923330"/>
          </a:xfrm>
          <a:prstGeom prst="roundRect">
            <a:avLst/>
          </a:prstGeom>
          <a:ln>
            <a:solidFill>
              <a:srgbClr val="FFD6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dirty="0"/>
          </a:p>
        </p:txBody>
      </p:sp>
      <p:sp>
        <p:nvSpPr>
          <p:cNvPr id="27" name="Rounded Rectangle 26"/>
          <p:cNvSpPr/>
          <p:nvPr/>
        </p:nvSpPr>
        <p:spPr>
          <a:xfrm>
            <a:off x="2128358" y="2927478"/>
            <a:ext cx="1305791" cy="909245"/>
          </a:xfrm>
          <a:prstGeom prst="roundRect">
            <a:avLst/>
          </a:prstGeom>
          <a:solidFill>
            <a:schemeClr val="bg1"/>
          </a:solidFill>
          <a:ln>
            <a:solidFill>
              <a:srgbClr val="80F1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ight Arrow 27"/>
          <p:cNvSpPr/>
          <p:nvPr/>
        </p:nvSpPr>
        <p:spPr>
          <a:xfrm>
            <a:off x="1684600" y="3249611"/>
            <a:ext cx="356347" cy="26497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29" name="Right Arrow 28"/>
          <p:cNvSpPr/>
          <p:nvPr/>
        </p:nvSpPr>
        <p:spPr>
          <a:xfrm rot="2292943">
            <a:off x="3499950" y="3444600"/>
            <a:ext cx="356347" cy="264977"/>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0" name="TextBox 29"/>
          <p:cNvSpPr txBox="1"/>
          <p:nvPr/>
        </p:nvSpPr>
        <p:spPr>
          <a:xfrm>
            <a:off x="248342" y="2910970"/>
            <a:ext cx="1384872" cy="923330"/>
          </a:xfrm>
          <a:prstGeom prst="rect">
            <a:avLst/>
          </a:prstGeom>
          <a:noFill/>
        </p:spPr>
        <p:txBody>
          <a:bodyPr wrap="square" rtlCol="0">
            <a:spAutoFit/>
          </a:bodyPr>
          <a:lstStyle/>
          <a:p>
            <a:pPr algn="ctr"/>
            <a:r>
              <a:rPr lang="en-US" dirty="0" err="1"/>
              <a:t>Mammo</a:t>
            </a:r>
            <a:r>
              <a:rPr lang="en-US" dirty="0"/>
              <a:t> pts screened via survey</a:t>
            </a:r>
          </a:p>
        </p:txBody>
      </p:sp>
      <p:sp>
        <p:nvSpPr>
          <p:cNvPr id="31" name="TextBox 30"/>
          <p:cNvSpPr txBox="1"/>
          <p:nvPr/>
        </p:nvSpPr>
        <p:spPr>
          <a:xfrm>
            <a:off x="2122134" y="2913392"/>
            <a:ext cx="1312014" cy="923330"/>
          </a:xfrm>
          <a:prstGeom prst="rect">
            <a:avLst/>
          </a:prstGeom>
          <a:noFill/>
        </p:spPr>
        <p:txBody>
          <a:bodyPr wrap="square" rtlCol="0">
            <a:spAutoFit/>
          </a:bodyPr>
          <a:lstStyle/>
          <a:p>
            <a:pPr algn="ctr"/>
            <a:r>
              <a:rPr lang="en-US" b="1" dirty="0"/>
              <a:t>5.5%</a:t>
            </a:r>
            <a:r>
              <a:rPr lang="en-US" dirty="0"/>
              <a:t> screened “high-risk”</a:t>
            </a:r>
          </a:p>
        </p:txBody>
      </p:sp>
      <p:sp>
        <p:nvSpPr>
          <p:cNvPr id="33" name="Title 1"/>
          <p:cNvSpPr txBox="1">
            <a:spLocks/>
          </p:cNvSpPr>
          <p:nvPr/>
        </p:nvSpPr>
        <p:spPr>
          <a:xfrm>
            <a:off x="507999" y="3861373"/>
            <a:ext cx="2218307" cy="496507"/>
          </a:xfrm>
          <a:prstGeom prst="rect">
            <a:avLst/>
          </a:prstGeom>
        </p:spPr>
        <p:txBody>
          <a:bodyPr vert="horz" lIns="91440" tIns="45720" rIns="91440" bIns="45720" rtlCol="0" anchor="t" anchorCtr="0">
            <a:noAutofit/>
          </a:bodyPr>
          <a:lstStyle>
            <a:lvl1pPr algn="l" defTabSz="343220" rtl="0" eaLnBrk="1" latinLnBrk="0" hangingPunct="1">
              <a:spcBef>
                <a:spcPct val="0"/>
              </a:spcBef>
              <a:buNone/>
              <a:defRPr sz="2552" b="1" i="0" kern="1200" baseline="0">
                <a:solidFill>
                  <a:srgbClr val="0D6CB9"/>
                </a:solidFill>
                <a:latin typeface="Arial"/>
                <a:ea typeface="+mj-ea"/>
                <a:cs typeface="Arial"/>
              </a:defRPr>
            </a:lvl1pPr>
          </a:lstStyle>
          <a:p>
            <a:r>
              <a:rPr lang="en-US" sz="2800" dirty="0">
                <a:solidFill>
                  <a:schemeClr val="tx1"/>
                </a:solidFill>
                <a:latin typeface="+mn-lt"/>
              </a:rPr>
              <a:t>GI Screening</a:t>
            </a:r>
          </a:p>
        </p:txBody>
      </p:sp>
      <p:sp>
        <p:nvSpPr>
          <p:cNvPr id="34" name="Title 1"/>
          <p:cNvSpPr txBox="1">
            <a:spLocks/>
          </p:cNvSpPr>
          <p:nvPr/>
        </p:nvSpPr>
        <p:spPr>
          <a:xfrm>
            <a:off x="3798080" y="235006"/>
            <a:ext cx="5081285" cy="1268684"/>
          </a:xfrm>
          <a:prstGeom prst="rect">
            <a:avLst/>
          </a:prstGeom>
          <a:solidFill>
            <a:schemeClr val="bg1">
              <a:lumMod val="95000"/>
            </a:schemeClr>
          </a:solidFill>
        </p:spPr>
        <p:txBody>
          <a:bodyPr vert="horz" lIns="91440" tIns="45720" rIns="91440" bIns="45720" rtlCol="0" anchor="t" anchorCtr="0">
            <a:noAutofit/>
          </a:bodyPr>
          <a:lstStyle>
            <a:lvl1pPr algn="l" defTabSz="343220" rtl="0" eaLnBrk="1" latinLnBrk="0" hangingPunct="1">
              <a:spcBef>
                <a:spcPct val="0"/>
              </a:spcBef>
              <a:buNone/>
              <a:defRPr sz="2552" b="1" i="0" kern="1200" baseline="0">
                <a:solidFill>
                  <a:srgbClr val="0D6CB9"/>
                </a:solidFill>
                <a:latin typeface="Arial"/>
                <a:ea typeface="+mj-ea"/>
                <a:cs typeface="Arial"/>
              </a:defRPr>
            </a:lvl1pPr>
          </a:lstStyle>
          <a:p>
            <a:pPr algn="ctr"/>
            <a:r>
              <a:rPr lang="en-US" dirty="0" smtClean="0"/>
              <a:t>Detecting Unaffected Lynch Syndrome (PP160103) – 28 month data</a:t>
            </a:r>
            <a:endParaRPr lang="en-US" dirty="0"/>
          </a:p>
        </p:txBody>
      </p:sp>
      <p:sp>
        <p:nvSpPr>
          <p:cNvPr id="35" name="Rounded Rectangular Callout 34"/>
          <p:cNvSpPr/>
          <p:nvPr/>
        </p:nvSpPr>
        <p:spPr>
          <a:xfrm>
            <a:off x="3666377" y="5161706"/>
            <a:ext cx="1913281" cy="648732"/>
          </a:xfrm>
          <a:prstGeom prst="wedgeRoundRectCallout">
            <a:avLst>
              <a:gd name="adj1" fmla="val -80208"/>
              <a:gd name="adj2" fmla="val -63033"/>
              <a:gd name="adj3"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400" dirty="0"/>
              <a:t>Data is lower here as project is in-progress</a:t>
            </a:r>
          </a:p>
        </p:txBody>
      </p:sp>
    </p:spTree>
    <p:extLst>
      <p:ext uri="{BB962C8B-B14F-4D97-AF65-F5344CB8AC3E}">
        <p14:creationId xmlns:p14="http://schemas.microsoft.com/office/powerpoint/2010/main" val="217515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8" grpId="0" animBg="1"/>
      <p:bldP spid="16" grpId="0" animBg="1"/>
      <p:bldP spid="17" grpId="0" animBg="1"/>
      <p:bldP spid="18" grpId="0" animBg="1"/>
      <p:bldP spid="19" grpId="0" animBg="1"/>
      <p:bldP spid="4" grpId="0"/>
      <p:bldP spid="15" grpId="0"/>
      <p:bldP spid="20" grpId="0"/>
      <p:bldP spid="21" grpId="0"/>
      <p:bldP spid="22" grpId="0" animBg="1"/>
      <p:bldP spid="27" grpId="0" animBg="1"/>
      <p:bldP spid="28" grpId="0" animBg="1"/>
      <p:bldP spid="29" grpId="0" animBg="1"/>
      <p:bldP spid="31" grpId="0"/>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AB10259-B88A-4B0B-A911-15ED66AF9ABD}"/>
              </a:ext>
            </a:extLst>
          </p:cNvPr>
          <p:cNvSpPr>
            <a:spLocks noGrp="1"/>
          </p:cNvSpPr>
          <p:nvPr>
            <p:ph type="title"/>
          </p:nvPr>
        </p:nvSpPr>
        <p:spPr>
          <a:xfrm>
            <a:off x="1186088" y="1194166"/>
            <a:ext cx="8229600" cy="685846"/>
          </a:xfrm>
        </p:spPr>
        <p:txBody>
          <a:bodyPr>
            <a:normAutofit fontScale="90000"/>
          </a:bodyPr>
          <a:lstStyle/>
          <a:p>
            <a:r>
              <a:rPr lang="en-US" dirty="0">
                <a:solidFill>
                  <a:srgbClr val="0070C0"/>
                </a:solidFill>
              </a:rPr>
              <a:t>Mutation Spectrum</a:t>
            </a:r>
          </a:p>
        </p:txBody>
      </p:sp>
      <p:sp>
        <p:nvSpPr>
          <p:cNvPr id="24" name="Double Brace 23"/>
          <p:cNvSpPr/>
          <p:nvPr/>
        </p:nvSpPr>
        <p:spPr>
          <a:xfrm>
            <a:off x="4100973" y="4562919"/>
            <a:ext cx="1347753" cy="851338"/>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5" name="Double Brace 24"/>
          <p:cNvSpPr/>
          <p:nvPr/>
        </p:nvSpPr>
        <p:spPr>
          <a:xfrm>
            <a:off x="4632937" y="2797852"/>
            <a:ext cx="815789" cy="908360"/>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6" name="Double Brace 25"/>
          <p:cNvSpPr/>
          <p:nvPr/>
        </p:nvSpPr>
        <p:spPr>
          <a:xfrm>
            <a:off x="4483525" y="3708481"/>
            <a:ext cx="965200" cy="854438"/>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7" name="TextBox 26"/>
          <p:cNvSpPr txBox="1"/>
          <p:nvPr/>
        </p:nvSpPr>
        <p:spPr>
          <a:xfrm>
            <a:off x="5448725" y="3685586"/>
            <a:ext cx="1094210" cy="1131079"/>
          </a:xfrm>
          <a:prstGeom prst="rect">
            <a:avLst/>
          </a:prstGeom>
          <a:noFill/>
        </p:spPr>
        <p:txBody>
          <a:bodyPr wrap="none" rtlCol="0">
            <a:spAutoFit/>
          </a:bodyPr>
          <a:lstStyle/>
          <a:p>
            <a:r>
              <a:rPr lang="en-US" sz="1350" i="1" dirty="0"/>
              <a:t>APC</a:t>
            </a:r>
          </a:p>
          <a:p>
            <a:r>
              <a:rPr lang="en-US" sz="1350" i="1" dirty="0"/>
              <a:t>AXIN2</a:t>
            </a:r>
          </a:p>
          <a:p>
            <a:r>
              <a:rPr lang="en-US" sz="1350" i="1" dirty="0"/>
              <a:t>CHEK2</a:t>
            </a:r>
          </a:p>
          <a:p>
            <a:r>
              <a:rPr lang="en-US" sz="1350" i="1" dirty="0"/>
              <a:t>MUTYH (het)</a:t>
            </a:r>
          </a:p>
          <a:p>
            <a:endParaRPr lang="en-US" sz="1350" dirty="0"/>
          </a:p>
        </p:txBody>
      </p:sp>
      <p:sp>
        <p:nvSpPr>
          <p:cNvPr id="28" name="TextBox 27"/>
          <p:cNvSpPr txBox="1"/>
          <p:nvPr/>
        </p:nvSpPr>
        <p:spPr>
          <a:xfrm>
            <a:off x="5448726" y="2780872"/>
            <a:ext cx="2307533" cy="923330"/>
          </a:xfrm>
          <a:prstGeom prst="rect">
            <a:avLst/>
          </a:prstGeom>
          <a:noFill/>
        </p:spPr>
        <p:txBody>
          <a:bodyPr wrap="square" rtlCol="0">
            <a:spAutoFit/>
          </a:bodyPr>
          <a:lstStyle/>
          <a:p>
            <a:r>
              <a:rPr lang="en-US" sz="1350" i="1" dirty="0"/>
              <a:t>ATM</a:t>
            </a:r>
          </a:p>
          <a:p>
            <a:r>
              <a:rPr lang="en-US" sz="1350" i="1" dirty="0"/>
              <a:t>BRCA2</a:t>
            </a:r>
          </a:p>
          <a:p>
            <a:r>
              <a:rPr lang="en-US" sz="1350" i="1" dirty="0"/>
              <a:t>BRIP1</a:t>
            </a:r>
          </a:p>
          <a:p>
            <a:r>
              <a:rPr lang="en-US" sz="1350" i="1" dirty="0"/>
              <a:t>BARD1</a:t>
            </a:r>
          </a:p>
        </p:txBody>
      </p:sp>
      <p:sp>
        <p:nvSpPr>
          <p:cNvPr id="29" name="TextBox 28"/>
          <p:cNvSpPr txBox="1"/>
          <p:nvPr/>
        </p:nvSpPr>
        <p:spPr>
          <a:xfrm>
            <a:off x="6082999" y="2784468"/>
            <a:ext cx="761427" cy="1131079"/>
          </a:xfrm>
          <a:prstGeom prst="rect">
            <a:avLst/>
          </a:prstGeom>
          <a:noFill/>
        </p:spPr>
        <p:txBody>
          <a:bodyPr wrap="none" rtlCol="0">
            <a:spAutoFit/>
          </a:bodyPr>
          <a:lstStyle/>
          <a:p>
            <a:r>
              <a:rPr lang="en-US" sz="1350" i="1" dirty="0"/>
              <a:t>HOXB13</a:t>
            </a:r>
          </a:p>
          <a:p>
            <a:r>
              <a:rPr lang="en-US" sz="1350" i="1" dirty="0"/>
              <a:t>NBN</a:t>
            </a:r>
          </a:p>
          <a:p>
            <a:r>
              <a:rPr lang="en-US" sz="1350" i="1" dirty="0"/>
              <a:t>PALB2</a:t>
            </a:r>
          </a:p>
          <a:p>
            <a:r>
              <a:rPr lang="en-US" sz="1350" i="1" dirty="0"/>
              <a:t>RAD51C</a:t>
            </a:r>
          </a:p>
          <a:p>
            <a:endParaRPr lang="en-US" sz="1350" dirty="0"/>
          </a:p>
        </p:txBody>
      </p:sp>
      <p:sp>
        <p:nvSpPr>
          <p:cNvPr id="30" name="TextBox 29"/>
          <p:cNvSpPr txBox="1"/>
          <p:nvPr/>
        </p:nvSpPr>
        <p:spPr>
          <a:xfrm>
            <a:off x="6893004" y="2776639"/>
            <a:ext cx="725327" cy="300082"/>
          </a:xfrm>
          <a:prstGeom prst="rect">
            <a:avLst/>
          </a:prstGeom>
          <a:noFill/>
        </p:spPr>
        <p:txBody>
          <a:bodyPr wrap="none" rtlCol="0">
            <a:spAutoFit/>
          </a:bodyPr>
          <a:lstStyle/>
          <a:p>
            <a:r>
              <a:rPr lang="en-US" sz="1350" i="1" dirty="0"/>
              <a:t>RECQL4</a:t>
            </a:r>
          </a:p>
        </p:txBody>
      </p:sp>
      <p:sp>
        <p:nvSpPr>
          <p:cNvPr id="31" name="TextBox 30"/>
          <p:cNvSpPr txBox="1"/>
          <p:nvPr/>
        </p:nvSpPr>
        <p:spPr>
          <a:xfrm>
            <a:off x="5448725" y="4535653"/>
            <a:ext cx="1583126" cy="1338828"/>
          </a:xfrm>
          <a:prstGeom prst="rect">
            <a:avLst/>
          </a:prstGeom>
          <a:noFill/>
        </p:spPr>
        <p:txBody>
          <a:bodyPr wrap="none" rtlCol="0">
            <a:spAutoFit/>
          </a:bodyPr>
          <a:lstStyle/>
          <a:p>
            <a:r>
              <a:rPr lang="en-US" sz="1350" i="1" dirty="0"/>
              <a:t>MLH1</a:t>
            </a:r>
          </a:p>
          <a:p>
            <a:r>
              <a:rPr lang="en-US" sz="1350" i="1" dirty="0"/>
              <a:t>MSH2</a:t>
            </a:r>
          </a:p>
          <a:p>
            <a:r>
              <a:rPr lang="en-US" sz="1350" i="1" dirty="0"/>
              <a:t>MSH6</a:t>
            </a:r>
          </a:p>
          <a:p>
            <a:r>
              <a:rPr lang="en-US" sz="1350" i="1" dirty="0"/>
              <a:t>MSH6/MUTYH (het)</a:t>
            </a:r>
          </a:p>
          <a:p>
            <a:endParaRPr lang="en-US" sz="1350" dirty="0"/>
          </a:p>
          <a:p>
            <a:endParaRPr lang="en-US" sz="1350" dirty="0"/>
          </a:p>
        </p:txBody>
      </p:sp>
      <p:pic>
        <p:nvPicPr>
          <p:cNvPr id="4" name="Picture 3"/>
          <p:cNvPicPr>
            <a:picLocks noChangeAspect="1"/>
          </p:cNvPicPr>
          <p:nvPr/>
        </p:nvPicPr>
        <p:blipFill rotWithShape="1">
          <a:blip r:embed="rId3"/>
          <a:srcRect l="24329" t="30983" r="24204" b="3386"/>
          <a:stretch/>
        </p:blipFill>
        <p:spPr>
          <a:xfrm>
            <a:off x="2672862" y="2754007"/>
            <a:ext cx="2698440" cy="2704834"/>
          </a:xfrm>
          <a:prstGeom prst="rect">
            <a:avLst/>
          </a:prstGeom>
        </p:spPr>
      </p:pic>
      <p:sp>
        <p:nvSpPr>
          <p:cNvPr id="2" name="Rounded Rectangle 1"/>
          <p:cNvSpPr/>
          <p:nvPr/>
        </p:nvSpPr>
        <p:spPr>
          <a:xfrm>
            <a:off x="705395" y="4796494"/>
            <a:ext cx="1495697" cy="384188"/>
          </a:xfrm>
          <a:prstGeom prst="roundRect">
            <a:avLst/>
          </a:prstGeom>
          <a:solidFill>
            <a:srgbClr val="BCBE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Lynch</a:t>
            </a:r>
          </a:p>
        </p:txBody>
      </p:sp>
      <p:sp>
        <p:nvSpPr>
          <p:cNvPr id="13" name="Rounded Rectangle 12"/>
          <p:cNvSpPr/>
          <p:nvPr/>
        </p:nvSpPr>
        <p:spPr>
          <a:xfrm>
            <a:off x="705394" y="3943606"/>
            <a:ext cx="1495697" cy="384188"/>
          </a:xfrm>
          <a:prstGeom prst="roundRect">
            <a:avLst/>
          </a:prstGeom>
          <a:solidFill>
            <a:srgbClr val="0081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CRC</a:t>
            </a:r>
          </a:p>
        </p:txBody>
      </p:sp>
      <p:sp>
        <p:nvSpPr>
          <p:cNvPr id="14" name="Rounded Rectangle 13"/>
          <p:cNvSpPr/>
          <p:nvPr/>
        </p:nvSpPr>
        <p:spPr>
          <a:xfrm>
            <a:off x="705393" y="3050443"/>
            <a:ext cx="1495697" cy="384188"/>
          </a:xfrm>
          <a:prstGeom prst="roundRect">
            <a:avLst/>
          </a:prstGeom>
          <a:solidFill>
            <a:srgbClr val="FFD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Non-CRC</a:t>
            </a:r>
          </a:p>
        </p:txBody>
      </p:sp>
    </p:spTree>
    <p:extLst>
      <p:ext uri="{BB962C8B-B14F-4D97-AF65-F5344CB8AC3E}">
        <p14:creationId xmlns:p14="http://schemas.microsoft.com/office/powerpoint/2010/main" val="3249667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9920" y="487680"/>
            <a:ext cx="7884160" cy="5844540"/>
          </a:xfrm>
          <a:prstGeom prst="rect">
            <a:avLst/>
          </a:prstGeom>
        </p:spPr>
      </p:pic>
      <p:sp>
        <p:nvSpPr>
          <p:cNvPr id="3" name="Rounded Rectangle 2"/>
          <p:cNvSpPr/>
          <p:nvPr/>
        </p:nvSpPr>
        <p:spPr>
          <a:xfrm>
            <a:off x="720136" y="570016"/>
            <a:ext cx="1900410" cy="15781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p:cNvSpPr txBox="1"/>
          <p:nvPr/>
        </p:nvSpPr>
        <p:spPr>
          <a:xfrm>
            <a:off x="1001066" y="758934"/>
            <a:ext cx="1619480" cy="1200329"/>
          </a:xfrm>
          <a:prstGeom prst="rect">
            <a:avLst/>
          </a:prstGeom>
          <a:noFill/>
        </p:spPr>
        <p:txBody>
          <a:bodyPr wrap="square" rtlCol="0">
            <a:spAutoFit/>
          </a:bodyPr>
          <a:lstStyle/>
          <a:p>
            <a:r>
              <a:rPr lang="en-US" sz="1500" dirty="0"/>
              <a:t>County hospital mammography screening</a:t>
            </a:r>
          </a:p>
          <a:p>
            <a:endParaRPr lang="en-US" sz="1350" dirty="0"/>
          </a:p>
          <a:p>
            <a:r>
              <a:rPr lang="en-US" sz="1350" dirty="0"/>
              <a:t>Result: RAD51C+</a:t>
            </a:r>
          </a:p>
        </p:txBody>
      </p:sp>
      <p:sp>
        <p:nvSpPr>
          <p:cNvPr id="5" name="Rounded Rectangle 4"/>
          <p:cNvSpPr/>
          <p:nvPr/>
        </p:nvSpPr>
        <p:spPr>
          <a:xfrm>
            <a:off x="4902231" y="4936245"/>
            <a:ext cx="214829" cy="495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4460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COI	</a:t>
            </a:r>
            <a:endParaRPr lang="en-US" dirty="0"/>
          </a:p>
        </p:txBody>
      </p:sp>
      <p:sp>
        <p:nvSpPr>
          <p:cNvPr id="3" name="Content Placeholder 2"/>
          <p:cNvSpPr>
            <a:spLocks noGrp="1"/>
          </p:cNvSpPr>
          <p:nvPr>
            <p:ph idx="1"/>
          </p:nvPr>
        </p:nvSpPr>
        <p:spPr/>
        <p:txBody>
          <a:bodyPr/>
          <a:lstStyle/>
          <a:p>
            <a:r>
              <a:rPr lang="en-US" dirty="0" smtClean="0"/>
              <a:t>CancerGene Connect: original inventor</a:t>
            </a:r>
          </a:p>
          <a:p>
            <a:r>
              <a:rPr lang="en-US" dirty="0" smtClean="0"/>
              <a:t>Advisor, Genetic Counselor Advisory Board, Invitae</a:t>
            </a:r>
          </a:p>
          <a:p>
            <a:r>
              <a:rPr lang="en-US" dirty="0" smtClean="0"/>
              <a:t>Board Member/Advisor, </a:t>
            </a:r>
            <a:r>
              <a:rPr lang="en-US" dirty="0" err="1" smtClean="0"/>
              <a:t>GeneMatters</a:t>
            </a:r>
            <a:r>
              <a:rPr lang="en-US" dirty="0" smtClean="0"/>
              <a:t>, Inc.</a:t>
            </a:r>
            <a:endParaRPr lang="en-US" dirty="0"/>
          </a:p>
        </p:txBody>
      </p:sp>
    </p:spTree>
    <p:extLst>
      <p:ext uri="{BB962C8B-B14F-4D97-AF65-F5344CB8AC3E}">
        <p14:creationId xmlns:p14="http://schemas.microsoft.com/office/powerpoint/2010/main" val="2264319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8345" y="857251"/>
            <a:ext cx="8039558" cy="5143500"/>
          </a:xfrm>
          <a:prstGeom prst="rect">
            <a:avLst/>
          </a:prstGeom>
        </p:spPr>
      </p:pic>
      <p:sp>
        <p:nvSpPr>
          <p:cNvPr id="3" name="Rounded Rectangle 2"/>
          <p:cNvSpPr/>
          <p:nvPr/>
        </p:nvSpPr>
        <p:spPr>
          <a:xfrm>
            <a:off x="388345" y="857251"/>
            <a:ext cx="1933460" cy="198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ounded Rectangle 3"/>
          <p:cNvSpPr/>
          <p:nvPr/>
        </p:nvSpPr>
        <p:spPr>
          <a:xfrm>
            <a:off x="4329629" y="4492817"/>
            <a:ext cx="198303" cy="1074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ounded Rectangle 4"/>
          <p:cNvSpPr/>
          <p:nvPr/>
        </p:nvSpPr>
        <p:spPr>
          <a:xfrm>
            <a:off x="619699" y="4261462"/>
            <a:ext cx="2437482" cy="14294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809740" y="4426715"/>
            <a:ext cx="2123501" cy="923330"/>
          </a:xfrm>
          <a:prstGeom prst="rect">
            <a:avLst/>
          </a:prstGeom>
          <a:noFill/>
        </p:spPr>
        <p:txBody>
          <a:bodyPr wrap="square" rtlCol="0">
            <a:spAutoFit/>
          </a:bodyPr>
          <a:lstStyle/>
          <a:p>
            <a:r>
              <a:rPr lang="en-US" sz="1350" dirty="0"/>
              <a:t>County hospital mammography screening</a:t>
            </a:r>
          </a:p>
          <a:p>
            <a:endParaRPr lang="en-US" sz="1350" dirty="0"/>
          </a:p>
          <a:p>
            <a:r>
              <a:rPr lang="en-US" sz="1350" dirty="0"/>
              <a:t>Result: MSH2+</a:t>
            </a:r>
          </a:p>
        </p:txBody>
      </p:sp>
    </p:spTree>
    <p:extLst>
      <p:ext uri="{BB962C8B-B14F-4D97-AF65-F5344CB8AC3E}">
        <p14:creationId xmlns:p14="http://schemas.microsoft.com/office/powerpoint/2010/main" val="41028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82228"/>
            <a:ext cx="9144000" cy="5318522"/>
          </a:xfrm>
          <a:prstGeom prst="rect">
            <a:avLst/>
          </a:prstGeom>
        </p:spPr>
      </p:pic>
      <p:sp>
        <p:nvSpPr>
          <p:cNvPr id="3" name="Rounded Rectangle 2"/>
          <p:cNvSpPr/>
          <p:nvPr/>
        </p:nvSpPr>
        <p:spPr>
          <a:xfrm>
            <a:off x="1" y="749836"/>
            <a:ext cx="2776250" cy="1900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ounded Rectangle 3"/>
          <p:cNvSpPr/>
          <p:nvPr/>
        </p:nvSpPr>
        <p:spPr>
          <a:xfrm>
            <a:off x="7362022" y="4451503"/>
            <a:ext cx="156990" cy="107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ounded Rectangle 4"/>
          <p:cNvSpPr/>
          <p:nvPr/>
        </p:nvSpPr>
        <p:spPr>
          <a:xfrm>
            <a:off x="983256" y="3980532"/>
            <a:ext cx="2520109" cy="15203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1148509" y="4170574"/>
            <a:ext cx="2230916" cy="1338828"/>
          </a:xfrm>
          <a:prstGeom prst="rect">
            <a:avLst/>
          </a:prstGeom>
          <a:noFill/>
        </p:spPr>
        <p:txBody>
          <a:bodyPr wrap="square" rtlCol="0">
            <a:spAutoFit/>
          </a:bodyPr>
          <a:lstStyle/>
          <a:p>
            <a:r>
              <a:rPr lang="en-US" sz="1350" dirty="0"/>
              <a:t>UTSW mammography screen</a:t>
            </a:r>
          </a:p>
          <a:p>
            <a:endParaRPr lang="en-US" sz="1350" dirty="0"/>
          </a:p>
          <a:p>
            <a:r>
              <a:rPr lang="en-US" sz="1350" dirty="0" err="1"/>
              <a:t>Hx</a:t>
            </a:r>
            <a:r>
              <a:rPr lang="en-US" sz="1350" dirty="0"/>
              <a:t>: TAHBSO at 49, 5 colon polyps</a:t>
            </a:r>
          </a:p>
          <a:p>
            <a:endParaRPr lang="en-US" sz="1350" dirty="0"/>
          </a:p>
          <a:p>
            <a:r>
              <a:rPr lang="en-US" sz="1350" dirty="0"/>
              <a:t>Result: MSH6+</a:t>
            </a:r>
          </a:p>
        </p:txBody>
      </p:sp>
    </p:spTree>
    <p:extLst>
      <p:ext uri="{BB962C8B-B14F-4D97-AF65-F5344CB8AC3E}">
        <p14:creationId xmlns:p14="http://schemas.microsoft.com/office/powerpoint/2010/main" val="219850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Risk Navigator: Breast</a:t>
            </a:r>
            <a:endParaRPr lang="en-US" dirty="0"/>
          </a:p>
        </p:txBody>
      </p:sp>
      <p:sp>
        <p:nvSpPr>
          <p:cNvPr id="5" name="Content Placeholder 4"/>
          <p:cNvSpPr>
            <a:spLocks noGrp="1"/>
          </p:cNvSpPr>
          <p:nvPr>
            <p:ph sz="half" idx="1"/>
          </p:nvPr>
        </p:nvSpPr>
        <p:spPr/>
        <p:txBody>
          <a:bodyPr/>
          <a:lstStyle/>
          <a:p>
            <a:pPr marL="0" indent="0">
              <a:buNone/>
            </a:pPr>
            <a:r>
              <a:rPr lang="en-US" b="1" dirty="0" smtClean="0"/>
              <a:t>General Roles</a:t>
            </a:r>
            <a:r>
              <a:rPr lang="en-US" dirty="0" smtClean="0"/>
              <a:t>	</a:t>
            </a:r>
          </a:p>
          <a:p>
            <a:r>
              <a:rPr lang="en-US" dirty="0" smtClean="0"/>
              <a:t>Automated high-risk list with B-RST and Claus score</a:t>
            </a:r>
          </a:p>
          <a:p>
            <a:r>
              <a:rPr lang="en-US" dirty="0" smtClean="0"/>
              <a:t>Contact patients to advise, educate on risk</a:t>
            </a:r>
          </a:p>
          <a:p>
            <a:r>
              <a:rPr lang="en-US" dirty="0" smtClean="0"/>
              <a:t>Refer to services		</a:t>
            </a:r>
            <a:endParaRPr lang="en-US" dirty="0"/>
          </a:p>
        </p:txBody>
      </p:sp>
      <p:sp>
        <p:nvSpPr>
          <p:cNvPr id="6" name="Content Placeholder 5"/>
          <p:cNvSpPr>
            <a:spLocks noGrp="1"/>
          </p:cNvSpPr>
          <p:nvPr>
            <p:ph sz="half" idx="2"/>
          </p:nvPr>
        </p:nvSpPr>
        <p:spPr/>
        <p:txBody>
          <a:bodyPr/>
          <a:lstStyle/>
          <a:p>
            <a:pPr marL="0" indent="0">
              <a:buNone/>
            </a:pPr>
            <a:r>
              <a:rPr lang="en-US" b="1" dirty="0" smtClean="0"/>
              <a:t>What is unique in this role?</a:t>
            </a:r>
          </a:p>
          <a:p>
            <a:r>
              <a:rPr lang="en-US" dirty="0" smtClean="0"/>
              <a:t>Identify HBOC risk AND lifetime breast risk</a:t>
            </a:r>
          </a:p>
          <a:p>
            <a:r>
              <a:rPr lang="en-US" dirty="0" smtClean="0"/>
              <a:t>Refer to GC AND high-risk clinic</a:t>
            </a:r>
          </a:p>
          <a:p>
            <a:r>
              <a:rPr lang="en-US" dirty="0" smtClean="0"/>
              <a:t>MRI downstream effect based on Claus</a:t>
            </a:r>
            <a:endParaRPr lang="en-US" dirty="0"/>
          </a:p>
        </p:txBody>
      </p:sp>
    </p:spTree>
    <p:extLst>
      <p:ext uri="{BB962C8B-B14F-4D97-AF65-F5344CB8AC3E}">
        <p14:creationId xmlns:p14="http://schemas.microsoft.com/office/powerpoint/2010/main" val="6724006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500246" y="1015413"/>
          <a:ext cx="9679146" cy="4606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879126" y="4413972"/>
            <a:ext cx="1612416" cy="11028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Claus</a:t>
            </a:r>
          </a:p>
          <a:p>
            <a:pPr algn="ctr"/>
            <a:r>
              <a:rPr lang="en-US" dirty="0"/>
              <a:t>Gail</a:t>
            </a:r>
          </a:p>
          <a:p>
            <a:pPr algn="ctr"/>
            <a:r>
              <a:rPr lang="en-US" dirty="0" err="1"/>
              <a:t>Tyrer-Cuzick</a:t>
            </a:r>
            <a:endParaRPr lang="en-US" dirty="0"/>
          </a:p>
        </p:txBody>
      </p:sp>
      <p:sp>
        <p:nvSpPr>
          <p:cNvPr id="6" name="Rectangle 5"/>
          <p:cNvSpPr/>
          <p:nvPr/>
        </p:nvSpPr>
        <p:spPr>
          <a:xfrm>
            <a:off x="7188393" y="4413972"/>
            <a:ext cx="1612416" cy="11028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Referral to: GC, breast team or both</a:t>
            </a:r>
          </a:p>
        </p:txBody>
      </p:sp>
      <p:sp>
        <p:nvSpPr>
          <p:cNvPr id="7" name="Rectangle 6"/>
          <p:cNvSpPr/>
          <p:nvPr/>
        </p:nvSpPr>
        <p:spPr>
          <a:xfrm>
            <a:off x="228599" y="4413972"/>
            <a:ext cx="1612416" cy="11028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Expandable to additional settings</a:t>
            </a:r>
          </a:p>
        </p:txBody>
      </p:sp>
      <p:sp>
        <p:nvSpPr>
          <p:cNvPr id="8" name="Rectangle 7"/>
          <p:cNvSpPr/>
          <p:nvPr/>
        </p:nvSpPr>
        <p:spPr>
          <a:xfrm>
            <a:off x="2569859" y="4398073"/>
            <a:ext cx="1612416" cy="110286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e.g. CancerGene</a:t>
            </a:r>
          </a:p>
          <a:p>
            <a:pPr algn="ctr"/>
            <a:r>
              <a:rPr lang="en-US" dirty="0"/>
              <a:t>Progeny</a:t>
            </a:r>
          </a:p>
          <a:p>
            <a:pPr algn="ctr"/>
            <a:r>
              <a:rPr lang="en-US" dirty="0"/>
              <a:t>Cancer IQ</a:t>
            </a:r>
          </a:p>
        </p:txBody>
      </p:sp>
      <p:sp>
        <p:nvSpPr>
          <p:cNvPr id="2" name="TextBox 1"/>
          <p:cNvSpPr txBox="1"/>
          <p:nvPr/>
        </p:nvSpPr>
        <p:spPr>
          <a:xfrm>
            <a:off x="1431637" y="1015413"/>
            <a:ext cx="7204364" cy="584775"/>
          </a:xfrm>
          <a:prstGeom prst="rect">
            <a:avLst/>
          </a:prstGeom>
          <a:noFill/>
        </p:spPr>
        <p:txBody>
          <a:bodyPr wrap="square" rtlCol="0">
            <a:spAutoFit/>
          </a:bodyPr>
          <a:lstStyle/>
          <a:p>
            <a:r>
              <a:rPr lang="en-US" sz="3200" dirty="0" smtClean="0"/>
              <a:t>Mammography </a:t>
            </a:r>
            <a:r>
              <a:rPr lang="en-US" sz="3200" dirty="0"/>
              <a:t>Risk Navigator</a:t>
            </a:r>
          </a:p>
        </p:txBody>
      </p:sp>
    </p:spTree>
    <p:extLst>
      <p:ext uri="{BB962C8B-B14F-4D97-AF65-F5344CB8AC3E}">
        <p14:creationId xmlns:p14="http://schemas.microsoft.com/office/powerpoint/2010/main" val="41459602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600" y="1090902"/>
            <a:ext cx="7886700" cy="1292079"/>
          </a:xfrm>
        </p:spPr>
        <p:txBody>
          <a:bodyPr>
            <a:normAutofit fontScale="90000"/>
          </a:bodyPr>
          <a:lstStyle/>
          <a:p>
            <a:r>
              <a:rPr lang="en-US" sz="4800" dirty="0" smtClean="0"/>
              <a:t>UTSW Mammography Risk Navigator Data</a:t>
            </a:r>
            <a:endParaRPr lang="en-US" sz="4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76098667"/>
              </p:ext>
            </p:extLst>
          </p:nvPr>
        </p:nvGraphicFramePr>
        <p:xfrm>
          <a:off x="0" y="3005445"/>
          <a:ext cx="9144000" cy="1576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ular Callout 8"/>
          <p:cNvSpPr/>
          <p:nvPr/>
        </p:nvSpPr>
        <p:spPr>
          <a:xfrm>
            <a:off x="577706" y="4604919"/>
            <a:ext cx="1481958" cy="983768"/>
          </a:xfrm>
          <a:prstGeom prst="wedgeRoundRectCallout">
            <a:avLst>
              <a:gd name="adj1" fmla="val -29344"/>
              <a:gd name="adj2" fmla="val -88141"/>
              <a:gd name="adj3"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Screened </a:t>
            </a:r>
            <a:r>
              <a:rPr lang="en-US" dirty="0" smtClean="0"/>
              <a:t>Apr-Dec </a:t>
            </a:r>
            <a:r>
              <a:rPr lang="en-US" dirty="0"/>
              <a:t>2018</a:t>
            </a:r>
          </a:p>
        </p:txBody>
      </p:sp>
      <p:sp>
        <p:nvSpPr>
          <p:cNvPr id="10" name="Rounded Rectangular Callout 9"/>
          <p:cNvSpPr/>
          <p:nvPr/>
        </p:nvSpPr>
        <p:spPr>
          <a:xfrm>
            <a:off x="5151484" y="4640195"/>
            <a:ext cx="1481958" cy="983768"/>
          </a:xfrm>
          <a:prstGeom prst="wedgeRoundRectCallout">
            <a:avLst>
              <a:gd name="adj1" fmla="val -48918"/>
              <a:gd name="adj2" fmla="val -88781"/>
              <a:gd name="adj3"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t>NCCN 2.2019 </a:t>
            </a:r>
            <a:r>
              <a:rPr lang="en-US" i="1" dirty="0"/>
              <a:t>BRCA1/2</a:t>
            </a:r>
          </a:p>
        </p:txBody>
      </p:sp>
      <p:sp>
        <p:nvSpPr>
          <p:cNvPr id="11" name="Rounded Rectangular Callout 10"/>
          <p:cNvSpPr/>
          <p:nvPr/>
        </p:nvSpPr>
        <p:spPr>
          <a:xfrm>
            <a:off x="2430198" y="4640195"/>
            <a:ext cx="2350752" cy="1037963"/>
          </a:xfrm>
          <a:prstGeom prst="wedgeRoundRectCallout">
            <a:avLst>
              <a:gd name="adj1" fmla="val -25471"/>
              <a:gd name="adj2" fmla="val -87499"/>
              <a:gd name="adj3" fmla="val 16667"/>
            </a:avLst>
          </a:prstGeom>
          <a:noFill/>
          <a:ln w="19050" cap="flat" cmpd="sng" algn="ctr">
            <a:solidFill>
              <a:srgbClr val="FF99FF"/>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smtClean="0"/>
              <a:t>99 </a:t>
            </a:r>
            <a:r>
              <a:rPr lang="en-US" dirty="0"/>
              <a:t>pts met eligibility for high-risk breast screening referral</a:t>
            </a:r>
            <a:endParaRPr lang="en-US" i="1" dirty="0"/>
          </a:p>
        </p:txBody>
      </p:sp>
    </p:spTree>
    <p:extLst>
      <p:ext uri="{BB962C8B-B14F-4D97-AF65-F5344CB8AC3E}">
        <p14:creationId xmlns:p14="http://schemas.microsoft.com/office/powerpoint/2010/main" val="355150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3200" y="1564640"/>
            <a:ext cx="8818880" cy="4207510"/>
          </a:xfrm>
          <a:prstGeom prst="rect">
            <a:avLst/>
          </a:prstGeom>
        </p:spPr>
      </p:pic>
    </p:spTree>
    <p:extLst>
      <p:ext uri="{BB962C8B-B14F-4D97-AF65-F5344CB8AC3E}">
        <p14:creationId xmlns:p14="http://schemas.microsoft.com/office/powerpoint/2010/main" val="1862312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build </a:t>
            </a:r>
            <a:r>
              <a:rPr lang="en-US" dirty="0" smtClean="0"/>
              <a:t>the case for a position!</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dirty="0" smtClean="0"/>
              <a:t>What will the navigator bring to the institution in this role?</a:t>
            </a:r>
          </a:p>
          <a:p>
            <a:pPr>
              <a:buFont typeface="Wingdings" panose="05000000000000000000" pitchFamily="2" charset="2"/>
              <a:buChar char="ü"/>
            </a:pPr>
            <a:endParaRPr lang="en-US" dirty="0" smtClean="0"/>
          </a:p>
          <a:p>
            <a:pPr>
              <a:buFont typeface="Wingdings" panose="05000000000000000000" pitchFamily="2" charset="2"/>
              <a:buChar char="ü"/>
            </a:pPr>
            <a:r>
              <a:rPr lang="en-US" dirty="0" smtClean="0"/>
              <a:t>Downstream impact</a:t>
            </a:r>
          </a:p>
          <a:p>
            <a:pPr lvl="1">
              <a:buFont typeface="Wingdings" panose="05000000000000000000" pitchFamily="2" charset="2"/>
              <a:buChar char="ü"/>
            </a:pPr>
            <a:r>
              <a:rPr lang="en-US" dirty="0" smtClean="0"/>
              <a:t>increasing compliance of mutation carriers</a:t>
            </a:r>
          </a:p>
          <a:p>
            <a:pPr lvl="1">
              <a:buFont typeface="Wingdings" panose="05000000000000000000" pitchFamily="2" charset="2"/>
              <a:buChar char="ü"/>
            </a:pPr>
            <a:r>
              <a:rPr lang="en-US" dirty="0" smtClean="0"/>
              <a:t>identifying unaffected with mutations</a:t>
            </a:r>
          </a:p>
          <a:p>
            <a:pPr lvl="1">
              <a:buFont typeface="Wingdings" panose="05000000000000000000" pitchFamily="2" charset="2"/>
              <a:buChar char="ü"/>
            </a:pPr>
            <a:r>
              <a:rPr lang="en-US" dirty="0" smtClean="0"/>
              <a:t>Look at the numbers!</a:t>
            </a:r>
          </a:p>
          <a:p>
            <a:pPr marL="457200" lvl="1" indent="0">
              <a:buNone/>
            </a:pPr>
            <a:endParaRPr lang="en-US" dirty="0" smtClean="0"/>
          </a:p>
          <a:p>
            <a:pPr>
              <a:buFont typeface="Wingdings" panose="05000000000000000000" pitchFamily="2" charset="2"/>
              <a:buChar char="ü"/>
            </a:pPr>
            <a:r>
              <a:rPr lang="en-US" dirty="0" smtClean="0"/>
              <a:t>Bringing increased consults to the institution </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074501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Initial </a:t>
            </a:r>
            <a:r>
              <a:rPr lang="en-US" dirty="0" smtClean="0"/>
              <a:t>Patient Navigation </a:t>
            </a:r>
            <a:r>
              <a:rPr lang="en-US" dirty="0" smtClean="0"/>
              <a:t>Pilot</a:t>
            </a:r>
            <a:endParaRPr lang="en-US" dirty="0"/>
          </a:p>
        </p:txBody>
      </p:sp>
      <p:sp>
        <p:nvSpPr>
          <p:cNvPr id="3" name="Content Placeholder 2"/>
          <p:cNvSpPr>
            <a:spLocks noGrp="1"/>
          </p:cNvSpPr>
          <p:nvPr>
            <p:ph idx="1"/>
          </p:nvPr>
        </p:nvSpPr>
        <p:spPr>
          <a:xfrm>
            <a:off x="494654" y="1676400"/>
            <a:ext cx="8229600" cy="4525963"/>
          </a:xfrm>
        </p:spPr>
        <p:txBody>
          <a:bodyPr>
            <a:normAutofit/>
          </a:bodyPr>
          <a:lstStyle/>
          <a:p>
            <a:endParaRPr lang="en-US" sz="2800" dirty="0" smtClean="0"/>
          </a:p>
          <a:p>
            <a:r>
              <a:rPr lang="en-US" sz="2800" dirty="0" smtClean="0"/>
              <a:t>25% time patient coordinator (i.e. GC) implemented to work on positive patient follow-up</a:t>
            </a:r>
            <a:endParaRPr lang="en-US" sz="2800" dirty="0" smtClean="0"/>
          </a:p>
          <a:p>
            <a:pPr marL="0" indent="0">
              <a:buNone/>
            </a:pPr>
            <a:endParaRPr lang="en-US" sz="1050" dirty="0" smtClean="0"/>
          </a:p>
          <a:p>
            <a:r>
              <a:rPr lang="en-US" dirty="0" smtClean="0"/>
              <a:t>Comparing safety-net hospital HBOC/LS patients </a:t>
            </a:r>
            <a:r>
              <a:rPr lang="en-US" dirty="0" smtClean="0"/>
              <a:t>who were contacted by coordinator versus those who were not in previous year….</a:t>
            </a:r>
          </a:p>
          <a:p>
            <a:pPr lvl="1"/>
            <a:r>
              <a:rPr lang="en-US" dirty="0" smtClean="0"/>
              <a:t>Increased uptake in preventative procedures was recorded</a:t>
            </a:r>
          </a:p>
          <a:p>
            <a:pPr lvl="1"/>
            <a:r>
              <a:rPr lang="en-US" dirty="0" smtClean="0"/>
              <a:t>10 of 91 contacted scheduled appointments for follow-up cancer surveillance as a result of coordinator efforts</a:t>
            </a:r>
            <a:endParaRPr lang="en-US" dirty="0" smtClean="0"/>
          </a:p>
          <a:p>
            <a:pPr marL="0" indent="0">
              <a:buNone/>
            </a:pPr>
            <a:endParaRPr lang="en-US" sz="1050" dirty="0" smtClean="0"/>
          </a:p>
          <a:p>
            <a:endParaRPr lang="en-US" sz="900" dirty="0"/>
          </a:p>
        </p:txBody>
      </p:sp>
    </p:spTree>
    <p:extLst>
      <p:ext uri="{BB962C8B-B14F-4D97-AF65-F5344CB8AC3E}">
        <p14:creationId xmlns:p14="http://schemas.microsoft.com/office/powerpoint/2010/main" val="3080982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 Prevention Savings</a:t>
            </a:r>
            <a:endParaRPr lang="en-US" dirty="0"/>
          </a:p>
        </p:txBody>
      </p:sp>
      <p:sp>
        <p:nvSpPr>
          <p:cNvPr id="3" name="Content Placeholder 2"/>
          <p:cNvSpPr>
            <a:spLocks noGrp="1"/>
          </p:cNvSpPr>
          <p:nvPr>
            <p:ph idx="1"/>
          </p:nvPr>
        </p:nvSpPr>
        <p:spPr>
          <a:xfrm>
            <a:off x="468549" y="1752600"/>
            <a:ext cx="8229600" cy="4293870"/>
          </a:xfrm>
        </p:spPr>
        <p:txBody>
          <a:bodyPr>
            <a:normAutofit/>
          </a:bodyPr>
          <a:lstStyle/>
          <a:p>
            <a:r>
              <a:rPr lang="en-US" sz="2000" dirty="0"/>
              <a:t>827 tests * Medicare BRCA reimbursement rate ($2767) = $2,289,416</a:t>
            </a:r>
          </a:p>
          <a:p>
            <a:r>
              <a:rPr lang="en-US" sz="2000" dirty="0"/>
              <a:t> Assumptions</a:t>
            </a:r>
          </a:p>
          <a:p>
            <a:pPr lvl="1"/>
            <a:r>
              <a:rPr lang="en-US" sz="2000" dirty="0"/>
              <a:t>12 bilateral mastectomies; surgery reduces breast cancer risk by 40% = 4.8 breast cancers prevented</a:t>
            </a:r>
          </a:p>
          <a:p>
            <a:pPr lvl="1"/>
            <a:r>
              <a:rPr lang="en-US" sz="2000" dirty="0"/>
              <a:t> 7 RRM; surgery reduces breast cancer risk by 50% = 3.5 breast cancers prevented</a:t>
            </a:r>
          </a:p>
          <a:p>
            <a:pPr lvl="1"/>
            <a:r>
              <a:rPr lang="en-US" sz="2000" dirty="0"/>
              <a:t> Cost of breast cancer treatment: $130,513- $236,762</a:t>
            </a:r>
          </a:p>
          <a:p>
            <a:pPr lvl="1"/>
            <a:r>
              <a:rPr lang="en-US" sz="2000" dirty="0"/>
              <a:t> 18 BSO; surgery reduces ovarian cancer risk by 30% = 5.4 ovarian cancers prevented</a:t>
            </a:r>
          </a:p>
          <a:p>
            <a:pPr lvl="1"/>
            <a:r>
              <a:rPr lang="en-US" sz="2000" dirty="0"/>
              <a:t>Cost of ovarian cancer treatment: $91,524- $161,772</a:t>
            </a:r>
          </a:p>
          <a:p>
            <a:r>
              <a:rPr lang="en-US" sz="2000" dirty="0"/>
              <a:t>Cost of Cancer Treatment: $1,577,488- $2,838693</a:t>
            </a:r>
          </a:p>
          <a:p>
            <a:r>
              <a:rPr lang="en-US" sz="2000" dirty="0"/>
              <a:t>Cancer Savings: Up to $549,277</a:t>
            </a:r>
          </a:p>
          <a:p>
            <a:endParaRPr lang="en-US" dirty="0"/>
          </a:p>
        </p:txBody>
      </p:sp>
      <p:sp>
        <p:nvSpPr>
          <p:cNvPr id="4" name="TextBox 3"/>
          <p:cNvSpPr txBox="1"/>
          <p:nvPr/>
        </p:nvSpPr>
        <p:spPr>
          <a:xfrm>
            <a:off x="2983149" y="6149024"/>
            <a:ext cx="5715000" cy="415498"/>
          </a:xfrm>
          <a:prstGeom prst="rect">
            <a:avLst/>
          </a:prstGeom>
          <a:noFill/>
        </p:spPr>
        <p:txBody>
          <a:bodyPr wrap="square" rtlCol="0">
            <a:spAutoFit/>
          </a:bodyPr>
          <a:lstStyle/>
          <a:p>
            <a:pPr algn="r"/>
            <a:r>
              <a:rPr lang="en-US" sz="1050" dirty="0" err="1" smtClean="0"/>
              <a:t>Blumen</a:t>
            </a:r>
            <a:r>
              <a:rPr lang="en-US" sz="1050" dirty="0" smtClean="0"/>
              <a:t>, H. 2016. Comparison of Treatment Costs for Breast Cancer, by Tumor </a:t>
            </a:r>
          </a:p>
          <a:p>
            <a:pPr algn="r"/>
            <a:r>
              <a:rPr lang="en-US" sz="1050" dirty="0" smtClean="0"/>
              <a:t>Stage and Type of Service.  </a:t>
            </a:r>
            <a:r>
              <a:rPr lang="en-US" sz="1050" i="1" dirty="0" smtClean="0"/>
              <a:t>American Health Drug Benefits 2016; 9(1):23-32. </a:t>
            </a:r>
            <a:r>
              <a:rPr lang="en-US" sz="1050" dirty="0" smtClean="0"/>
              <a:t> </a:t>
            </a:r>
            <a:endParaRPr lang="en-US" sz="1050" dirty="0"/>
          </a:p>
        </p:txBody>
      </p:sp>
    </p:spTree>
    <p:extLst>
      <p:ext uri="{BB962C8B-B14F-4D97-AF65-F5344CB8AC3E}">
        <p14:creationId xmlns:p14="http://schemas.microsoft.com/office/powerpoint/2010/main" val="6870078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1263" y="505326"/>
            <a:ext cx="4908884" cy="523220"/>
          </a:xfrm>
          <a:prstGeom prst="rect">
            <a:avLst/>
          </a:prstGeom>
          <a:noFill/>
        </p:spPr>
        <p:txBody>
          <a:bodyPr wrap="square" rtlCol="0">
            <a:spAutoFit/>
          </a:bodyPr>
          <a:lstStyle/>
          <a:p>
            <a:r>
              <a:rPr lang="en-US" sz="2800" dirty="0" smtClean="0"/>
              <a:t>Why all of the work is worth it….</a:t>
            </a:r>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47710" y="2125081"/>
            <a:ext cx="3874171" cy="3257550"/>
          </a:xfrm>
          <a:prstGeom prst="rect">
            <a:avLst/>
          </a:prstGeom>
        </p:spPr>
      </p:pic>
    </p:spTree>
    <p:extLst>
      <p:ext uri="{BB962C8B-B14F-4D97-AF65-F5344CB8AC3E}">
        <p14:creationId xmlns:p14="http://schemas.microsoft.com/office/powerpoint/2010/main" val="18188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a:t>Describe components of a genetic navigation program for population screening and mutation positive </a:t>
            </a:r>
            <a:r>
              <a:rPr lang="en-US" dirty="0" smtClean="0"/>
              <a:t>patients.</a:t>
            </a:r>
          </a:p>
          <a:p>
            <a:r>
              <a:rPr lang="en-US" dirty="0" smtClean="0"/>
              <a:t>Apply </a:t>
            </a:r>
            <a:r>
              <a:rPr lang="en-US" dirty="0"/>
              <a:t>principles of genetic patient navigation through institutional case examples.</a:t>
            </a:r>
          </a:p>
          <a:p>
            <a:endParaRPr lang="en-US" dirty="0"/>
          </a:p>
        </p:txBody>
      </p:sp>
    </p:spTree>
    <p:extLst>
      <p:ext uri="{BB962C8B-B14F-4D97-AF65-F5344CB8AC3E}">
        <p14:creationId xmlns:p14="http://schemas.microsoft.com/office/powerpoint/2010/main" val="56549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54330"/>
            <a:ext cx="8229600" cy="1143000"/>
          </a:xfrm>
        </p:spPr>
        <p:txBody>
          <a:bodyPr/>
          <a:lstStyle/>
          <a:p>
            <a:r>
              <a:rPr lang="en-US" dirty="0" smtClean="0"/>
              <a:t>Conclusions</a:t>
            </a:r>
            <a:endParaRPr lang="en-US" dirty="0"/>
          </a:p>
        </p:txBody>
      </p:sp>
      <p:sp>
        <p:nvSpPr>
          <p:cNvPr id="6" name="Content Placeholder 5"/>
          <p:cNvSpPr>
            <a:spLocks noGrp="1"/>
          </p:cNvSpPr>
          <p:nvPr>
            <p:ph idx="1"/>
          </p:nvPr>
        </p:nvSpPr>
        <p:spPr>
          <a:xfrm>
            <a:off x="537210" y="1497330"/>
            <a:ext cx="8229600" cy="4525963"/>
          </a:xfrm>
        </p:spPr>
        <p:txBody>
          <a:bodyPr>
            <a:normAutofit fontScale="92500" lnSpcReduction="10000"/>
          </a:bodyPr>
          <a:lstStyle/>
          <a:p>
            <a:endParaRPr lang="en-US" sz="900" dirty="0" smtClean="0"/>
          </a:p>
          <a:p>
            <a:pPr marL="0" indent="0">
              <a:buNone/>
            </a:pPr>
            <a:r>
              <a:rPr lang="en-US" sz="2800" dirty="0" smtClean="0"/>
              <a:t>Patient navigation roles can...</a:t>
            </a:r>
          </a:p>
          <a:p>
            <a:pPr marL="0" indent="0">
              <a:buNone/>
            </a:pPr>
            <a:endParaRPr lang="en-US" sz="2800" dirty="0" smtClean="0"/>
          </a:p>
          <a:p>
            <a:pPr lvl="1"/>
            <a:r>
              <a:rPr lang="en-US" dirty="0" smtClean="0"/>
              <a:t>Increase compliance for enhanced screening &amp; provides the opportunity to achieve primary cancer prevention or early detection of curable cancer.</a:t>
            </a:r>
          </a:p>
          <a:p>
            <a:pPr lvl="1"/>
            <a:endParaRPr lang="en-US" dirty="0" smtClean="0"/>
          </a:p>
          <a:p>
            <a:pPr lvl="1"/>
            <a:r>
              <a:rPr lang="en-US" dirty="0" smtClean="0"/>
              <a:t>Identify high-risk patients who do not have a known genetic mutation.</a:t>
            </a:r>
          </a:p>
          <a:p>
            <a:pPr lvl="1"/>
            <a:endParaRPr lang="en-US" dirty="0" smtClean="0"/>
          </a:p>
          <a:p>
            <a:pPr lvl="1"/>
            <a:r>
              <a:rPr lang="en-US" dirty="0" smtClean="0"/>
              <a:t>Educate non-genetics providers to provide sustainable and improved identification and management of high-risk</a:t>
            </a:r>
          </a:p>
          <a:p>
            <a:pPr lvl="1"/>
            <a:endParaRPr lang="en-US" dirty="0" smtClean="0"/>
          </a:p>
          <a:p>
            <a:pPr lvl="1"/>
            <a:r>
              <a:rPr lang="en-US" dirty="0" smtClean="0"/>
              <a:t>Bring downstream services and revenue to your institutions</a:t>
            </a:r>
            <a:endParaRPr lang="en-US" sz="2800" dirty="0" smtClean="0"/>
          </a:p>
          <a:p>
            <a:endParaRPr lang="en-US" dirty="0" smtClean="0"/>
          </a:p>
          <a:p>
            <a:endParaRPr lang="en-US" dirty="0" smtClean="0"/>
          </a:p>
          <a:p>
            <a:endParaRPr lang="en-US" dirty="0"/>
          </a:p>
        </p:txBody>
      </p:sp>
      <p:pic>
        <p:nvPicPr>
          <p:cNvPr id="4" name="Picture 3"/>
          <p:cNvPicPr>
            <a:picLocks noChangeAspect="1"/>
          </p:cNvPicPr>
          <p:nvPr/>
        </p:nvPicPr>
        <p:blipFill rotWithShape="1">
          <a:blip r:embed="rId2" cstate="print"/>
          <a:srcRect l="220" t="14835" r="78697" b="42308"/>
          <a:stretch/>
        </p:blipFill>
        <p:spPr>
          <a:xfrm>
            <a:off x="6297930" y="354330"/>
            <a:ext cx="2308860" cy="2000250"/>
          </a:xfrm>
          <a:prstGeom prst="rect">
            <a:avLst/>
          </a:prstGeom>
          <a:ln>
            <a:solidFill>
              <a:schemeClr val="tx1"/>
            </a:solidFill>
          </a:ln>
        </p:spPr>
      </p:pic>
      <p:sp>
        <p:nvSpPr>
          <p:cNvPr id="2" name="TextBox 1"/>
          <p:cNvSpPr txBox="1"/>
          <p:nvPr/>
        </p:nvSpPr>
        <p:spPr>
          <a:xfrm>
            <a:off x="5497830" y="6508988"/>
            <a:ext cx="6377940" cy="246221"/>
          </a:xfrm>
          <a:prstGeom prst="rect">
            <a:avLst/>
          </a:prstGeom>
          <a:noFill/>
        </p:spPr>
        <p:txBody>
          <a:bodyPr wrap="square" rtlCol="0">
            <a:spAutoFit/>
          </a:bodyPr>
          <a:lstStyle/>
          <a:p>
            <a:pPr lvl="0">
              <a:defRPr/>
            </a:pPr>
            <a:r>
              <a:rPr lang="en-US" sz="1000" dirty="0"/>
              <a:t>https://bismarck.sanfordhealth.org/cancer/patientnavigator.asp </a:t>
            </a:r>
          </a:p>
        </p:txBody>
      </p:sp>
    </p:spTree>
    <p:extLst>
      <p:ext uri="{BB962C8B-B14F-4D97-AF65-F5344CB8AC3E}">
        <p14:creationId xmlns:p14="http://schemas.microsoft.com/office/powerpoint/2010/main" val="725662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7660" y="548640"/>
            <a:ext cx="8229600" cy="1851660"/>
          </a:xfrm>
        </p:spPr>
        <p:txBody>
          <a:bodyPr>
            <a:normAutofit fontScale="90000"/>
          </a:bodyPr>
          <a:lstStyle/>
          <a:p>
            <a:r>
              <a:rPr lang="en-US" i="1" dirty="0" smtClean="0"/>
              <a:t>Thank you!</a:t>
            </a:r>
            <a:br>
              <a:rPr lang="en-US" i="1" dirty="0" smtClean="0"/>
            </a:br>
            <a:r>
              <a:rPr lang="en-US" i="1" dirty="0" smtClean="0">
                <a:hlinkClick r:id="rId3"/>
              </a:rPr>
              <a:t>Sara.pirzadeh@utsw.edu</a:t>
            </a:r>
            <a:r>
              <a:rPr lang="en-US" i="1" dirty="0" smtClean="0"/>
              <a:t/>
            </a:r>
            <a:br>
              <a:rPr lang="en-US" i="1" dirty="0" smtClean="0"/>
            </a:br>
            <a:r>
              <a:rPr lang="en-US" i="1" dirty="0" smtClean="0"/>
              <a:t>214-645-2563</a:t>
            </a:r>
            <a:br>
              <a:rPr lang="en-US" i="1" dirty="0" smtClean="0"/>
            </a:br>
            <a:r>
              <a:rPr lang="en-US" sz="2000" dirty="0"/>
              <a:t/>
            </a:r>
            <a:br>
              <a:rPr lang="en-US" sz="2000" dirty="0"/>
            </a:br>
            <a:r>
              <a:rPr lang="en-US" sz="2000" dirty="0" smtClean="0"/>
              <a:t/>
            </a:r>
            <a:br>
              <a:rPr lang="en-US" sz="2000" dirty="0" smtClean="0"/>
            </a:br>
            <a:endParaRPr lang="en-US" sz="2000" i="1" dirty="0"/>
          </a:p>
        </p:txBody>
      </p:sp>
      <p:pic>
        <p:nvPicPr>
          <p:cNvPr id="6" name="Picture 5"/>
          <p:cNvPicPr>
            <a:picLocks noChangeAspect="1"/>
          </p:cNvPicPr>
          <p:nvPr/>
        </p:nvPicPr>
        <p:blipFill rotWithShape="1">
          <a:blip r:embed="rId4"/>
          <a:srcRect l="25490" t="36870" r="42157" b="37808"/>
          <a:stretch/>
        </p:blipFill>
        <p:spPr>
          <a:xfrm>
            <a:off x="2477332" y="2766040"/>
            <a:ext cx="5029200" cy="2057400"/>
          </a:xfrm>
          <a:prstGeom prst="rect">
            <a:avLst/>
          </a:prstGeom>
        </p:spPr>
      </p:pic>
      <p:sp>
        <p:nvSpPr>
          <p:cNvPr id="7" name="TextBox 6"/>
          <p:cNvSpPr txBox="1"/>
          <p:nvPr/>
        </p:nvSpPr>
        <p:spPr>
          <a:xfrm>
            <a:off x="5379720" y="4893786"/>
            <a:ext cx="2209800" cy="215444"/>
          </a:xfrm>
          <a:prstGeom prst="rect">
            <a:avLst/>
          </a:prstGeom>
          <a:noFill/>
        </p:spPr>
        <p:txBody>
          <a:bodyPr wrap="square" rtlCol="0">
            <a:spAutoFit/>
          </a:bodyPr>
          <a:lstStyle/>
          <a:p>
            <a:pPr algn="r"/>
            <a:r>
              <a:rPr lang="en-US" sz="800" dirty="0" smtClean="0"/>
              <a:t>Photo: American Airlines website</a:t>
            </a:r>
            <a:endParaRPr lang="en-US" sz="800" dirty="0"/>
          </a:p>
        </p:txBody>
      </p:sp>
      <p:sp>
        <p:nvSpPr>
          <p:cNvPr id="2" name="TextBox 1"/>
          <p:cNvSpPr txBox="1"/>
          <p:nvPr/>
        </p:nvSpPr>
        <p:spPr>
          <a:xfrm>
            <a:off x="868680" y="5269230"/>
            <a:ext cx="6720840" cy="1477328"/>
          </a:xfrm>
          <a:prstGeom prst="rect">
            <a:avLst/>
          </a:prstGeom>
          <a:noFill/>
        </p:spPr>
        <p:txBody>
          <a:bodyPr wrap="square" rtlCol="0">
            <a:spAutoFit/>
          </a:bodyPr>
          <a:lstStyle/>
          <a:p>
            <a:r>
              <a:rPr lang="en-US" dirty="0">
                <a:hlinkClick r:id="rId5"/>
              </a:rPr>
              <a:t>https://utswmed.org/conditions-treatments/genetics-and-hereditary-cancers/</a:t>
            </a:r>
            <a:r>
              <a:rPr lang="en-US" dirty="0"/>
              <a:t> </a:t>
            </a:r>
            <a:br>
              <a:rPr lang="en-US" dirty="0"/>
            </a:br>
            <a:r>
              <a:rPr lang="en-US" dirty="0"/>
              <a:t/>
            </a:r>
            <a:br>
              <a:rPr lang="en-US" dirty="0"/>
            </a:br>
            <a:r>
              <a:rPr lang="en-US" dirty="0" smtClean="0">
                <a:hlinkClick r:id="rId6"/>
              </a:rPr>
              <a:t>www.cancerinthefamily.com</a:t>
            </a:r>
            <a:r>
              <a:rPr lang="en-US" dirty="0" smtClean="0"/>
              <a:t>  </a:t>
            </a:r>
            <a:r>
              <a:rPr lang="en-US" dirty="0"/>
              <a:t/>
            </a:r>
            <a:br>
              <a:rPr lang="en-US" dirty="0"/>
            </a:br>
            <a:endParaRPr lang="en-US" dirty="0"/>
          </a:p>
        </p:txBody>
      </p:sp>
    </p:spTree>
    <p:extLst>
      <p:ext uri="{BB962C8B-B14F-4D97-AF65-F5344CB8AC3E}">
        <p14:creationId xmlns:p14="http://schemas.microsoft.com/office/powerpoint/2010/main" val="2272829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914399"/>
            <a:ext cx="8896350" cy="4398645"/>
          </a:xfrm>
          <a:prstGeom prst="rect">
            <a:avLst/>
          </a:prstGeom>
        </p:spPr>
      </p:pic>
    </p:spTree>
    <p:extLst>
      <p:ext uri="{BB962C8B-B14F-4D97-AF65-F5344CB8AC3E}">
        <p14:creationId xmlns:p14="http://schemas.microsoft.com/office/powerpoint/2010/main" val="2897584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3868" t="22828" r="35566" b="3816"/>
          <a:stretch/>
        </p:blipFill>
        <p:spPr>
          <a:xfrm>
            <a:off x="1554480" y="628650"/>
            <a:ext cx="6172200" cy="5646420"/>
          </a:xfrm>
          <a:prstGeom prst="rect">
            <a:avLst/>
          </a:prstGeom>
          <a:ln>
            <a:solidFill>
              <a:schemeClr val="tx1"/>
            </a:solidFill>
          </a:ln>
        </p:spPr>
      </p:pic>
    </p:spTree>
    <p:extLst>
      <p:ext uri="{BB962C8B-B14F-4D97-AF65-F5344CB8AC3E}">
        <p14:creationId xmlns:p14="http://schemas.microsoft.com/office/powerpoint/2010/main" val="153987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73194"/>
            <a:ext cx="5169083" cy="56366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13"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763" y="6173193"/>
            <a:ext cx="2891519" cy="563667"/>
          </a:xfrm>
          <a:prstGeom prst="rect">
            <a:avLst/>
          </a:prstGeom>
        </p:spPr>
      </p:pic>
      <p:sp>
        <p:nvSpPr>
          <p:cNvPr id="6" name="Rectangle 5"/>
          <p:cNvSpPr/>
          <p:nvPr/>
        </p:nvSpPr>
        <p:spPr>
          <a:xfrm>
            <a:off x="8329962" y="6173193"/>
            <a:ext cx="679224" cy="56366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13" dirty="0"/>
          </a:p>
        </p:txBody>
      </p:sp>
      <p:sp>
        <p:nvSpPr>
          <p:cNvPr id="9" name="Title 8"/>
          <p:cNvSpPr>
            <a:spLocks noGrp="1"/>
          </p:cNvSpPr>
          <p:nvPr>
            <p:ph type="title"/>
          </p:nvPr>
        </p:nvSpPr>
        <p:spPr/>
        <p:txBody>
          <a:bodyPr/>
          <a:lstStyle/>
          <a:p>
            <a:pPr algn="ctr"/>
            <a:r>
              <a:rPr lang="en-US" dirty="0" smtClean="0">
                <a:solidFill>
                  <a:srgbClr val="0070C0"/>
                </a:solidFill>
                <a:latin typeface="Arial" panose="020B0604020202020204" pitchFamily="34" charset="0"/>
                <a:cs typeface="Arial" panose="020B0604020202020204" pitchFamily="34" charset="0"/>
              </a:rPr>
              <a:t>Barriers to Care</a:t>
            </a:r>
            <a:endParaRPr lang="en-US" dirty="0">
              <a:solidFill>
                <a:srgbClr val="0070C0"/>
              </a:solidFill>
              <a:latin typeface="Arial" panose="020B0604020202020204" pitchFamily="34" charset="0"/>
              <a:cs typeface="Arial" panose="020B0604020202020204" pitchFamily="34" charset="0"/>
            </a:endParaRPr>
          </a:p>
        </p:txBody>
      </p:sp>
      <p:graphicFrame>
        <p:nvGraphicFramePr>
          <p:cNvPr id="2" name="Content Placeholder 1"/>
          <p:cNvGraphicFramePr>
            <a:graphicFrameLocks noGrp="1"/>
          </p:cNvGraphicFramePr>
          <p:nvPr>
            <p:ph idx="1"/>
            <p:extLst/>
          </p:nvPr>
        </p:nvGraphicFramePr>
        <p:xfrm>
          <a:off x="465826" y="1469013"/>
          <a:ext cx="8307265" cy="4331304"/>
        </p:xfrm>
        <a:graphic>
          <a:graphicData uri="http://schemas.openxmlformats.org/drawingml/2006/table">
            <a:tbl>
              <a:tblPr firstRow="1" bandRow="1">
                <a:tableStyleId>{5C22544A-7EE6-4342-B048-85BDC9FD1C3A}</a:tableStyleId>
              </a:tblPr>
              <a:tblGrid>
                <a:gridCol w="1155940">
                  <a:extLst>
                    <a:ext uri="{9D8B030D-6E8A-4147-A177-3AD203B41FA5}">
                      <a16:colId xmlns:a16="http://schemas.microsoft.com/office/drawing/2014/main" val="20000"/>
                    </a:ext>
                  </a:extLst>
                </a:gridCol>
                <a:gridCol w="1276709">
                  <a:extLst>
                    <a:ext uri="{9D8B030D-6E8A-4147-A177-3AD203B41FA5}">
                      <a16:colId xmlns:a16="http://schemas.microsoft.com/office/drawing/2014/main" val="20001"/>
                    </a:ext>
                  </a:extLst>
                </a:gridCol>
                <a:gridCol w="1303008">
                  <a:extLst>
                    <a:ext uri="{9D8B030D-6E8A-4147-A177-3AD203B41FA5}">
                      <a16:colId xmlns:a16="http://schemas.microsoft.com/office/drawing/2014/main" val="20002"/>
                    </a:ext>
                  </a:extLst>
                </a:gridCol>
                <a:gridCol w="4571608">
                  <a:extLst>
                    <a:ext uri="{9D8B030D-6E8A-4147-A177-3AD203B41FA5}">
                      <a16:colId xmlns:a16="http://schemas.microsoft.com/office/drawing/2014/main" val="20003"/>
                    </a:ext>
                  </a:extLst>
                </a:gridCol>
              </a:tblGrid>
              <a:tr h="523449">
                <a:tc>
                  <a:txBody>
                    <a:bodyPr/>
                    <a:lstStyle/>
                    <a:p>
                      <a:pPr algn="ctr"/>
                      <a:r>
                        <a:rPr lang="en-US" sz="1200" dirty="0" smtClean="0"/>
                        <a:t>Level of Influence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Category</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Barrier</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Questions to Ask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02621">
                <a:tc>
                  <a:txBody>
                    <a:bodyPr/>
                    <a:lstStyle/>
                    <a:p>
                      <a:pPr algn="ctr"/>
                      <a:r>
                        <a:rPr lang="en-US" sz="1400" dirty="0" smtClean="0"/>
                        <a:t>Intrapersonal</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Finance</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Insurance</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Does pt have insurance?</a:t>
                      </a:r>
                    </a:p>
                    <a:p>
                      <a:r>
                        <a:rPr lang="en-US" sz="1200" dirty="0" smtClean="0"/>
                        <a:t>Is paying for health care a concern?</a:t>
                      </a:r>
                    </a:p>
                    <a:p>
                      <a:r>
                        <a:rPr lang="en-US" sz="1200" dirty="0" smtClean="0"/>
                        <a:t>Is pt able</a:t>
                      </a:r>
                      <a:r>
                        <a:rPr lang="en-US" sz="1200" baseline="0" dirty="0" smtClean="0"/>
                        <a:t> to pay for all needed meds at 1 time?</a:t>
                      </a:r>
                    </a:p>
                    <a:p>
                      <a:r>
                        <a:rPr lang="en-US" sz="1200" baseline="0" dirty="0" smtClean="0"/>
                        <a:t>Are there other financial needs (food, housing) that delay health care?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24575">
                <a:tc>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Housing</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Is</a:t>
                      </a:r>
                      <a:r>
                        <a:rPr lang="en-US" sz="1200" baseline="0" dirty="0" smtClean="0"/>
                        <a:t> housing a concern at this time?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02621">
                <a:tc>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Transportation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Lack of transportation</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Can pt get from home to site of health care?</a:t>
                      </a:r>
                    </a:p>
                    <a:p>
                      <a:r>
                        <a:rPr lang="en-US" sz="1200" dirty="0" smtClean="0"/>
                        <a:t>Is pt aware of any transportation assistance?</a:t>
                      </a:r>
                    </a:p>
                    <a:p>
                      <a:r>
                        <a:rPr lang="en-US" sz="1200" dirty="0" smtClean="0"/>
                        <a:t>Is pt traveling out of the area during the HC treatment</a:t>
                      </a:r>
                      <a:r>
                        <a:rPr lang="en-US" sz="1200" baseline="0" dirty="0" smtClean="0"/>
                        <a:t> time?</a:t>
                      </a:r>
                    </a:p>
                    <a:p>
                      <a:r>
                        <a:rPr lang="en-US" sz="1200" baseline="0" dirty="0" smtClean="0"/>
                        <a:t>Is the distance to the HC facility a concern?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3655">
                <a:tc>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Comorbidities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Disability</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Does pt have a mental</a:t>
                      </a:r>
                      <a:r>
                        <a:rPr lang="en-US" sz="1200" baseline="0" dirty="0" smtClean="0"/>
                        <a:t> or medical disability?</a:t>
                      </a:r>
                    </a:p>
                    <a:p>
                      <a:r>
                        <a:rPr lang="en-US" sz="1200" baseline="0" dirty="0" smtClean="0"/>
                        <a:t>Is so, what is the current care &amp; provider?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53655">
                <a:tc>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Comorbidities</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Does pt have 1</a:t>
                      </a:r>
                      <a:r>
                        <a:rPr lang="en-US" sz="1200" baseline="0" dirty="0" smtClean="0"/>
                        <a:t> or more medical comorbidities?</a:t>
                      </a:r>
                    </a:p>
                    <a:p>
                      <a:r>
                        <a:rPr lang="en-US" sz="1200" baseline="0" dirty="0" smtClean="0"/>
                        <a:t>If so, what is the current care &amp; provider?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802621">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Attitudes,</a:t>
                      </a:r>
                      <a:r>
                        <a:rPr lang="en-US" sz="1400" baseline="0" dirty="0" smtClean="0"/>
                        <a:t> beliefs, perceptions</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Fear</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Does pt have fear</a:t>
                      </a:r>
                      <a:r>
                        <a:rPr lang="en-US" sz="1200" baseline="0" dirty="0" smtClean="0"/>
                        <a:t> of tests or Rx?</a:t>
                      </a:r>
                    </a:p>
                    <a:p>
                      <a:r>
                        <a:rPr lang="en-US" sz="1200" baseline="0" dirty="0" smtClean="0"/>
                        <a:t>Has pt had an unpleasant experience w/ health care or provider?</a:t>
                      </a:r>
                    </a:p>
                    <a:p>
                      <a:r>
                        <a:rPr lang="en-US" sz="1200" baseline="0" dirty="0" smtClean="0"/>
                        <a:t>Are there cultural beliefs the HC team needs to be aware of?</a:t>
                      </a:r>
                    </a:p>
                    <a:p>
                      <a:r>
                        <a:rPr lang="en-US" sz="1200" baseline="0" dirty="0" smtClean="0"/>
                        <a:t>What is </a:t>
                      </a:r>
                      <a:r>
                        <a:rPr lang="en-US" sz="1200" baseline="0" dirty="0" err="1" smtClean="0"/>
                        <a:t>pt’s</a:t>
                      </a:r>
                      <a:r>
                        <a:rPr lang="en-US" sz="1200" baseline="0" dirty="0" smtClean="0"/>
                        <a:t> perception about receiving HC?</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extBox 6"/>
          <p:cNvSpPr txBox="1"/>
          <p:nvPr/>
        </p:nvSpPr>
        <p:spPr>
          <a:xfrm>
            <a:off x="-229002" y="7177844"/>
            <a:ext cx="5398085" cy="246221"/>
          </a:xfrm>
          <a:prstGeom prst="rect">
            <a:avLst/>
          </a:prstGeom>
          <a:noFill/>
        </p:spPr>
        <p:txBody>
          <a:bodyPr wrap="square" rtlCol="0">
            <a:spAutoFit/>
          </a:bodyPr>
          <a:lstStyle/>
          <a:p>
            <a:pPr algn="ctr"/>
            <a:r>
              <a:rPr lang="en-US" sz="1000" dirty="0" smtClean="0"/>
              <a:t>Mahon, et al., Guide to Breast Care for Oncology Nurses.  2018.</a:t>
            </a:r>
            <a:endParaRPr lang="en-US" sz="1000" dirty="0"/>
          </a:p>
        </p:txBody>
      </p:sp>
      <p:sp>
        <p:nvSpPr>
          <p:cNvPr id="11" name="TextBox 10"/>
          <p:cNvSpPr txBox="1"/>
          <p:nvPr/>
        </p:nvSpPr>
        <p:spPr>
          <a:xfrm>
            <a:off x="1687569" y="5926972"/>
            <a:ext cx="5398085" cy="246221"/>
          </a:xfrm>
          <a:prstGeom prst="rect">
            <a:avLst/>
          </a:prstGeom>
          <a:noFill/>
        </p:spPr>
        <p:txBody>
          <a:bodyPr wrap="square" rtlCol="0">
            <a:spAutoFit/>
          </a:bodyPr>
          <a:lstStyle/>
          <a:p>
            <a:pPr algn="ctr"/>
            <a:r>
              <a:rPr lang="en-US" sz="1000" dirty="0" smtClean="0"/>
              <a:t>Mahon, et al., Guide to Breast Care for Oncology Nurses.  2018.</a:t>
            </a:r>
            <a:endParaRPr lang="en-US" sz="1000" dirty="0"/>
          </a:p>
        </p:txBody>
      </p:sp>
    </p:spTree>
    <p:extLst>
      <p:ext uri="{BB962C8B-B14F-4D97-AF65-F5344CB8AC3E}">
        <p14:creationId xmlns:p14="http://schemas.microsoft.com/office/powerpoint/2010/main" val="15841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173194"/>
            <a:ext cx="5169083" cy="56366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13"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763" y="6173193"/>
            <a:ext cx="2891519" cy="563667"/>
          </a:xfrm>
          <a:prstGeom prst="rect">
            <a:avLst/>
          </a:prstGeom>
        </p:spPr>
      </p:pic>
      <p:sp>
        <p:nvSpPr>
          <p:cNvPr id="6" name="Rectangle 5"/>
          <p:cNvSpPr/>
          <p:nvPr/>
        </p:nvSpPr>
        <p:spPr>
          <a:xfrm>
            <a:off x="8329962" y="6173193"/>
            <a:ext cx="679224" cy="56366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13" dirty="0"/>
          </a:p>
        </p:txBody>
      </p:sp>
      <p:sp>
        <p:nvSpPr>
          <p:cNvPr id="9" name="Title 8"/>
          <p:cNvSpPr>
            <a:spLocks noGrp="1"/>
          </p:cNvSpPr>
          <p:nvPr>
            <p:ph type="title"/>
          </p:nvPr>
        </p:nvSpPr>
        <p:spPr>
          <a:xfrm>
            <a:off x="568266" y="-111196"/>
            <a:ext cx="7886700" cy="1325563"/>
          </a:xfrm>
        </p:spPr>
        <p:txBody>
          <a:bodyPr/>
          <a:lstStyle/>
          <a:p>
            <a:pPr algn="ctr"/>
            <a:r>
              <a:rPr lang="en-US" dirty="0" smtClean="0">
                <a:solidFill>
                  <a:srgbClr val="0070C0"/>
                </a:solidFill>
                <a:latin typeface="Arial" panose="020B0604020202020204" pitchFamily="34" charset="0"/>
                <a:cs typeface="Arial" panose="020B0604020202020204" pitchFamily="34" charset="0"/>
              </a:rPr>
              <a:t>Barriers to Care (cont’d)</a:t>
            </a:r>
            <a:endParaRPr lang="en-US" dirty="0">
              <a:solidFill>
                <a:srgbClr val="0070C0"/>
              </a:solidFill>
              <a:latin typeface="Arial" panose="020B0604020202020204" pitchFamily="34" charset="0"/>
              <a:cs typeface="Arial" panose="020B0604020202020204" pitchFamily="34" charset="0"/>
            </a:endParaRPr>
          </a:p>
        </p:txBody>
      </p:sp>
      <p:graphicFrame>
        <p:nvGraphicFramePr>
          <p:cNvPr id="2" name="Content Placeholder 1"/>
          <p:cNvGraphicFramePr>
            <a:graphicFrameLocks noGrp="1"/>
          </p:cNvGraphicFramePr>
          <p:nvPr>
            <p:ph idx="1"/>
            <p:extLst/>
          </p:nvPr>
        </p:nvGraphicFramePr>
        <p:xfrm>
          <a:off x="568266" y="992570"/>
          <a:ext cx="7993881" cy="4739640"/>
        </p:xfrm>
        <a:graphic>
          <a:graphicData uri="http://schemas.openxmlformats.org/drawingml/2006/table">
            <a:tbl>
              <a:tblPr firstRow="1" bandRow="1">
                <a:tableStyleId>{5C22544A-7EE6-4342-B048-85BDC9FD1C3A}</a:tableStyleId>
              </a:tblPr>
              <a:tblGrid>
                <a:gridCol w="1204001">
                  <a:extLst>
                    <a:ext uri="{9D8B030D-6E8A-4147-A177-3AD203B41FA5}">
                      <a16:colId xmlns:a16="http://schemas.microsoft.com/office/drawing/2014/main" val="20000"/>
                    </a:ext>
                  </a:extLst>
                </a:gridCol>
                <a:gridCol w="1355266">
                  <a:extLst>
                    <a:ext uri="{9D8B030D-6E8A-4147-A177-3AD203B41FA5}">
                      <a16:colId xmlns:a16="http://schemas.microsoft.com/office/drawing/2014/main" val="20001"/>
                    </a:ext>
                  </a:extLst>
                </a:gridCol>
                <a:gridCol w="1154161">
                  <a:extLst>
                    <a:ext uri="{9D8B030D-6E8A-4147-A177-3AD203B41FA5}">
                      <a16:colId xmlns:a16="http://schemas.microsoft.com/office/drawing/2014/main" val="20002"/>
                    </a:ext>
                  </a:extLst>
                </a:gridCol>
                <a:gridCol w="4280453">
                  <a:extLst>
                    <a:ext uri="{9D8B030D-6E8A-4147-A177-3AD203B41FA5}">
                      <a16:colId xmlns:a16="http://schemas.microsoft.com/office/drawing/2014/main" val="20003"/>
                    </a:ext>
                  </a:extLst>
                </a:gridCol>
              </a:tblGrid>
              <a:tr h="370840">
                <a:tc>
                  <a:txBody>
                    <a:bodyPr/>
                    <a:lstStyle/>
                    <a:p>
                      <a:pPr algn="ctr"/>
                      <a:r>
                        <a:rPr lang="en-US" sz="1200" dirty="0" smtClean="0"/>
                        <a:t>Level of Influence</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Category</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Barrier</a:t>
                      </a:r>
                      <a:endParaRPr 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Questions to Ask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1400" dirty="0" smtClean="0"/>
                        <a:t>Intrapersonal</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Family,</a:t>
                      </a:r>
                      <a:r>
                        <a:rPr lang="en-US" sz="1400" baseline="0" dirty="0" smtClean="0"/>
                        <a:t> employment, communication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Family</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Does pt have a social support system through family or friends?</a:t>
                      </a:r>
                    </a:p>
                    <a:p>
                      <a:r>
                        <a:rPr lang="en-US" sz="1200" dirty="0" smtClean="0"/>
                        <a:t>Who</a:t>
                      </a:r>
                      <a:r>
                        <a:rPr lang="en-US" sz="1200" baseline="0" dirty="0" smtClean="0"/>
                        <a:t> is the primary caregiver? Is the caregiver local?</a:t>
                      </a:r>
                    </a:p>
                    <a:p>
                      <a:r>
                        <a:rPr lang="en-US" sz="1200" baseline="0" dirty="0" smtClean="0"/>
                        <a:t>Is there child care available?</a:t>
                      </a:r>
                    </a:p>
                    <a:p>
                      <a:r>
                        <a:rPr lang="en-US" sz="1200" baseline="0" dirty="0" smtClean="0"/>
                        <a:t>Are family/ friends available to provide assistance during HC?</a:t>
                      </a:r>
                    </a:p>
                    <a:p>
                      <a:r>
                        <a:rPr lang="en-US" sz="1200" baseline="0" dirty="0" smtClean="0"/>
                        <a:t>Is there a need for other family care during Rx?</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Employment</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Are there work issues that will make HC</a:t>
                      </a:r>
                      <a:r>
                        <a:rPr lang="en-US" sz="1200" baseline="0" dirty="0" smtClean="0"/>
                        <a:t> difficult?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Communication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Literacy</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Can the pt understand oral &amp; written</a:t>
                      </a:r>
                      <a:r>
                        <a:rPr lang="en-US" sz="1200" baseline="0" dirty="0" smtClean="0"/>
                        <a:t> information from the HC team?</a:t>
                      </a:r>
                    </a:p>
                    <a:p>
                      <a:r>
                        <a:rPr lang="en-US" sz="1200" baseline="0" dirty="0" smtClean="0"/>
                        <a:t>Is there a lack of understanding after HC info is given to the pt?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Language</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Is an interpreter needed for the pt?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US" sz="1400" dirty="0" smtClean="0"/>
                        <a:t>Institutional</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Healthcare System</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Logistics</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Are HC facilities too far for the pt to travel?</a:t>
                      </a:r>
                    </a:p>
                    <a:p>
                      <a:r>
                        <a:rPr lang="en-US" sz="1200" dirty="0" smtClean="0"/>
                        <a:t>Are the hours of operation inconvenient?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1" dirty="0" smtClean="0"/>
                        <a:t>Delays</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Are there problems with scheduling</a:t>
                      </a:r>
                      <a:r>
                        <a:rPr lang="en-US" sz="1200" baseline="0" dirty="0" smtClean="0"/>
                        <a:t> care?</a:t>
                      </a:r>
                    </a:p>
                    <a:p>
                      <a:r>
                        <a:rPr lang="en-US" sz="1200" baseline="0" dirty="0" smtClean="0"/>
                        <a:t>Are there too long phone delays, either waiting on the phone or waiting for a call?</a:t>
                      </a:r>
                    </a:p>
                    <a:p>
                      <a:r>
                        <a:rPr lang="en-US" sz="1200" baseline="0" dirty="0" smtClean="0"/>
                        <a:t>Is there a concern with office wait time?</a:t>
                      </a:r>
                    </a:p>
                    <a:p>
                      <a:r>
                        <a:rPr lang="en-US" sz="1200" baseline="0" dirty="0" smtClean="0"/>
                        <a:t>Is there confusion over rescheduled medical appointments?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Unknown</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Do any other cited barriers to care exist?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TextBox 6"/>
          <p:cNvSpPr txBox="1"/>
          <p:nvPr/>
        </p:nvSpPr>
        <p:spPr>
          <a:xfrm>
            <a:off x="-229002" y="7177844"/>
            <a:ext cx="5398085" cy="246221"/>
          </a:xfrm>
          <a:prstGeom prst="rect">
            <a:avLst/>
          </a:prstGeom>
          <a:noFill/>
        </p:spPr>
        <p:txBody>
          <a:bodyPr wrap="square" rtlCol="0">
            <a:spAutoFit/>
          </a:bodyPr>
          <a:lstStyle/>
          <a:p>
            <a:pPr algn="ctr"/>
            <a:r>
              <a:rPr lang="en-US" sz="1000" dirty="0" smtClean="0"/>
              <a:t>Mahon, et al., Guide to Breast Care for Oncology Nurses.  2018.</a:t>
            </a:r>
            <a:endParaRPr lang="en-US" sz="1000" dirty="0"/>
          </a:p>
        </p:txBody>
      </p:sp>
      <p:sp>
        <p:nvSpPr>
          <p:cNvPr id="8" name="TextBox 7"/>
          <p:cNvSpPr txBox="1"/>
          <p:nvPr/>
        </p:nvSpPr>
        <p:spPr>
          <a:xfrm>
            <a:off x="1687569" y="5926972"/>
            <a:ext cx="5398085" cy="246221"/>
          </a:xfrm>
          <a:prstGeom prst="rect">
            <a:avLst/>
          </a:prstGeom>
          <a:noFill/>
        </p:spPr>
        <p:txBody>
          <a:bodyPr wrap="square" rtlCol="0">
            <a:spAutoFit/>
          </a:bodyPr>
          <a:lstStyle/>
          <a:p>
            <a:pPr algn="ctr"/>
            <a:r>
              <a:rPr lang="en-US" sz="1000" dirty="0" smtClean="0"/>
              <a:t>Mahon, et al., Guide to Breast Care for Oncology Nurses.  2018.</a:t>
            </a:r>
            <a:endParaRPr lang="en-US" sz="1000" dirty="0"/>
          </a:p>
        </p:txBody>
      </p:sp>
    </p:spTree>
    <p:extLst>
      <p:ext uri="{BB962C8B-B14F-4D97-AF65-F5344CB8AC3E}">
        <p14:creationId xmlns:p14="http://schemas.microsoft.com/office/powerpoint/2010/main" val="378943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4638"/>
            <a:ext cx="7886700" cy="1325563"/>
          </a:xfrm>
        </p:spPr>
        <p:txBody>
          <a:bodyPr/>
          <a:lstStyle/>
          <a:p>
            <a:r>
              <a:rPr lang="en-US" sz="2800" dirty="0" smtClean="0"/>
              <a:t>Use of Genetic Patient Navigators to Help Mutation Carriers Comply with NCCN Guidelines and to Enable Healthy Behaviors (PP160110)</a:t>
            </a:r>
            <a:endParaRPr lang="en-US" sz="2800" dirty="0"/>
          </a:p>
        </p:txBody>
      </p:sp>
      <p:sp>
        <p:nvSpPr>
          <p:cNvPr id="3" name="Content Placeholder 2"/>
          <p:cNvSpPr>
            <a:spLocks noGrp="1"/>
          </p:cNvSpPr>
          <p:nvPr>
            <p:ph idx="1"/>
          </p:nvPr>
        </p:nvSpPr>
        <p:spPr>
          <a:xfrm>
            <a:off x="457200" y="1600201"/>
            <a:ext cx="8229600" cy="3733800"/>
          </a:xfrm>
        </p:spPr>
        <p:txBody>
          <a:bodyPr/>
          <a:lstStyle/>
          <a:p>
            <a:pPr marL="0" indent="0">
              <a:buNone/>
            </a:pPr>
            <a:r>
              <a:rPr lang="en-US" sz="2400" dirty="0" smtClean="0"/>
              <a:t>Goals:</a:t>
            </a:r>
          </a:p>
          <a:p>
            <a:r>
              <a:rPr lang="en-US" sz="2200" dirty="0" smtClean="0"/>
              <a:t>Increase NCCN screening guidelines compliance of underserved HBOC &amp; LS patients </a:t>
            </a:r>
          </a:p>
          <a:p>
            <a:r>
              <a:rPr lang="en-US" sz="2200" dirty="0" smtClean="0"/>
              <a:t>Influence </a:t>
            </a:r>
            <a:r>
              <a:rPr lang="en-US" sz="2200" dirty="0"/>
              <a:t>lifestyle behaviors for cancer risk reduction targeting breast &amp; colon cancer HBOC/ LS.</a:t>
            </a:r>
          </a:p>
          <a:p>
            <a:r>
              <a:rPr lang="en-US" sz="2200" dirty="0" smtClean="0"/>
              <a:t>Promote identification of at-risk relatives of HBOC &amp; LS </a:t>
            </a:r>
            <a:r>
              <a:rPr lang="en-US" sz="2200" dirty="0" err="1" smtClean="0"/>
              <a:t>probands</a:t>
            </a:r>
            <a:r>
              <a:rPr lang="en-US" sz="2200" dirty="0" smtClean="0"/>
              <a:t> to increase awareness of cancer risk in affected families</a:t>
            </a:r>
          </a:p>
          <a:p>
            <a:r>
              <a:rPr lang="en-US" sz="2200" dirty="0" smtClean="0"/>
              <a:t>Expand awareness of HBOC/ LS hereditary cancer pt identification &amp; mgmt. guidelines in targeted populations</a:t>
            </a:r>
            <a:r>
              <a:rPr lang="en-US" sz="2400" dirty="0" smtClean="0"/>
              <a:t>.</a:t>
            </a:r>
            <a:endParaRPr lang="en-US" sz="2400" dirty="0"/>
          </a:p>
        </p:txBody>
      </p:sp>
      <p:pic>
        <p:nvPicPr>
          <p:cNvPr id="4" name="Picture 3"/>
          <p:cNvPicPr>
            <a:picLocks noChangeAspect="1"/>
          </p:cNvPicPr>
          <p:nvPr/>
        </p:nvPicPr>
        <p:blipFill>
          <a:blip r:embed="rId3"/>
          <a:stretch>
            <a:fillRect/>
          </a:stretch>
        </p:blipFill>
        <p:spPr>
          <a:xfrm>
            <a:off x="609600" y="5325781"/>
            <a:ext cx="3917263" cy="794672"/>
          </a:xfrm>
          <a:prstGeom prst="rect">
            <a:avLst/>
          </a:prstGeom>
        </p:spPr>
      </p:pic>
      <p:pic>
        <p:nvPicPr>
          <p:cNvPr id="5" name="Picture 4"/>
          <p:cNvPicPr>
            <a:picLocks noChangeAspect="1"/>
          </p:cNvPicPr>
          <p:nvPr/>
        </p:nvPicPr>
        <p:blipFill>
          <a:blip r:embed="rId4"/>
          <a:stretch>
            <a:fillRect/>
          </a:stretch>
        </p:blipFill>
        <p:spPr>
          <a:xfrm>
            <a:off x="4953000" y="5334001"/>
            <a:ext cx="3883489" cy="786452"/>
          </a:xfrm>
          <a:prstGeom prst="rect">
            <a:avLst/>
          </a:prstGeom>
        </p:spPr>
      </p:pic>
    </p:spTree>
    <p:extLst>
      <p:ext uri="{BB962C8B-B14F-4D97-AF65-F5344CB8AC3E}">
        <p14:creationId xmlns:p14="http://schemas.microsoft.com/office/powerpoint/2010/main" val="2184240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91382666"/>
              </p:ext>
            </p:extLst>
          </p:nvPr>
        </p:nvGraphicFramePr>
        <p:xfrm>
          <a:off x="3627120" y="181737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629840" y="25400"/>
            <a:ext cx="3427809" cy="1600200"/>
          </a:xfrm>
        </p:spPr>
        <p:txBody>
          <a:bodyPr>
            <a:normAutofit/>
          </a:bodyPr>
          <a:lstStyle/>
          <a:p>
            <a:r>
              <a:rPr lang="en-US" dirty="0" smtClean="0"/>
              <a:t/>
            </a:r>
            <a:br>
              <a:rPr lang="en-US" dirty="0" smtClean="0"/>
            </a:br>
            <a:r>
              <a:rPr lang="en-US" b="1" dirty="0" smtClean="0"/>
              <a:t>GPN Contact of HBOC/LS </a:t>
            </a:r>
            <a:r>
              <a:rPr lang="en-US" b="1" dirty="0" err="1" smtClean="0"/>
              <a:t>probands</a:t>
            </a:r>
            <a:endParaRPr lang="en-US" b="1" dirty="0"/>
          </a:p>
        </p:txBody>
      </p:sp>
      <p:sp>
        <p:nvSpPr>
          <p:cNvPr id="7" name="Text Placeholder 6"/>
          <p:cNvSpPr>
            <a:spLocks noGrp="1"/>
          </p:cNvSpPr>
          <p:nvPr>
            <p:ph type="body" sz="half" idx="2"/>
          </p:nvPr>
        </p:nvSpPr>
        <p:spPr>
          <a:xfrm>
            <a:off x="629840" y="1817370"/>
            <a:ext cx="3564969" cy="4240530"/>
          </a:xfrm>
        </p:spPr>
        <p:txBody>
          <a:bodyPr/>
          <a:lstStyle/>
          <a:p>
            <a:r>
              <a:rPr lang="en-US" sz="1800" dirty="0"/>
              <a:t>Ascertain follow-up information regarding cancer risk reduction</a:t>
            </a:r>
          </a:p>
          <a:p>
            <a:r>
              <a:rPr lang="en-US" sz="1800" dirty="0"/>
              <a:t>Evaluate lifestyle factors/ social support barriers</a:t>
            </a:r>
          </a:p>
          <a:p>
            <a:r>
              <a:rPr lang="en-US" sz="1800" dirty="0"/>
              <a:t>Educate patients for specific cancer risks and facilitate referrals</a:t>
            </a:r>
          </a:p>
          <a:p>
            <a:r>
              <a:rPr lang="en-US" sz="1800" dirty="0"/>
              <a:t>Provide lifestyle factor counseling</a:t>
            </a:r>
          </a:p>
          <a:p>
            <a:r>
              <a:rPr lang="en-US" sz="1800" dirty="0"/>
              <a:t>Made referrals to </a:t>
            </a:r>
            <a:r>
              <a:rPr lang="en-US" sz="1800" dirty="0" err="1"/>
              <a:t>previvorship</a:t>
            </a:r>
            <a:r>
              <a:rPr lang="en-US" sz="1800" dirty="0"/>
              <a:t> programs</a:t>
            </a:r>
          </a:p>
          <a:p>
            <a:r>
              <a:rPr lang="en-US" sz="1800" dirty="0"/>
              <a:t>Recorded identified at-risk relatives per </a:t>
            </a:r>
            <a:r>
              <a:rPr lang="en-US" sz="1800" dirty="0" err="1"/>
              <a:t>proband</a:t>
            </a:r>
            <a:r>
              <a:rPr lang="en-US" sz="1800" dirty="0"/>
              <a:t> and provided education to promote testing</a:t>
            </a:r>
          </a:p>
          <a:p>
            <a:endParaRPr lang="en-US" dirty="0"/>
          </a:p>
        </p:txBody>
      </p:sp>
    </p:spTree>
    <p:extLst>
      <p:ext uri="{BB962C8B-B14F-4D97-AF65-F5344CB8AC3E}">
        <p14:creationId xmlns:p14="http://schemas.microsoft.com/office/powerpoint/2010/main" val="6983185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gress2019">
    <a:dk1>
      <a:srgbClr val="000000"/>
    </a:dk1>
    <a:lt1>
      <a:srgbClr val="FFFFFF"/>
    </a:lt1>
    <a:dk2>
      <a:srgbClr val="44546A"/>
    </a:dk2>
    <a:lt2>
      <a:srgbClr val="E7E6E6"/>
    </a:lt2>
    <a:accent1>
      <a:srgbClr val="70AD47"/>
    </a:accent1>
    <a:accent2>
      <a:srgbClr val="ED7D31"/>
    </a:accent2>
    <a:accent3>
      <a:srgbClr val="A5A5A5"/>
    </a:accent3>
    <a:accent4>
      <a:srgbClr val="4472C4"/>
    </a:accent4>
    <a:accent5>
      <a:srgbClr val="E5C75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1335</TotalTime>
  <Words>3277</Words>
  <Application>Microsoft Office PowerPoint</Application>
  <PresentationFormat>On-screen Show (4:3)</PresentationFormat>
  <Paragraphs>374</Paragraphs>
  <Slides>31</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Wingdings</vt:lpstr>
      <vt:lpstr>Office Theme</vt:lpstr>
      <vt:lpstr>Genetic Patient Navigation: Maximizing Risk Identification and Compliance in Diverse Populations </vt:lpstr>
      <vt:lpstr>COI </vt:lpstr>
      <vt:lpstr>Objectives</vt:lpstr>
      <vt:lpstr>PowerPoint Presentation</vt:lpstr>
      <vt:lpstr>PowerPoint Presentation</vt:lpstr>
      <vt:lpstr>Barriers to Care</vt:lpstr>
      <vt:lpstr>Barriers to Care (cont’d)</vt:lpstr>
      <vt:lpstr>Use of Genetic Patient Navigators to Help Mutation Carriers Comply with NCCN Guidelines and to Enable Healthy Behaviors (PP160110)</vt:lpstr>
      <vt:lpstr> GPN Contact of HBOC/LS probands</vt:lpstr>
      <vt:lpstr>Navigation scenarios…</vt:lpstr>
      <vt:lpstr>PowerPoint Presentation</vt:lpstr>
      <vt:lpstr>GPN Data over 24 months (PP160110)</vt:lpstr>
      <vt:lpstr>Cascade Testing</vt:lpstr>
      <vt:lpstr>PowerPoint Presentation</vt:lpstr>
      <vt:lpstr>PowerPoint Presentation</vt:lpstr>
      <vt:lpstr>Risk navigator: colorectal</vt:lpstr>
      <vt:lpstr>Breast Screening</vt:lpstr>
      <vt:lpstr>Mutation Spectrum</vt:lpstr>
      <vt:lpstr>PowerPoint Presentation</vt:lpstr>
      <vt:lpstr>PowerPoint Presentation</vt:lpstr>
      <vt:lpstr>PowerPoint Presentation</vt:lpstr>
      <vt:lpstr>Risk Navigator: Breast</vt:lpstr>
      <vt:lpstr>PowerPoint Presentation</vt:lpstr>
      <vt:lpstr>UTSW Mammography Risk Navigator Data</vt:lpstr>
      <vt:lpstr>PowerPoint Presentation</vt:lpstr>
      <vt:lpstr>Now build the case for a position!</vt:lpstr>
      <vt:lpstr>Example: Initial Patient Navigation Pilot</vt:lpstr>
      <vt:lpstr>Cancer Prevention Savings</vt:lpstr>
      <vt:lpstr>PowerPoint Presentation</vt:lpstr>
      <vt:lpstr>Conclusions</vt:lpstr>
      <vt:lpstr>Thank you! Sara.pirzadeh@utsw.edu 214-645-2563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Mette, Lindsey</dc:creator>
  <cp:lastModifiedBy>Sara Pirzadeh-Miller</cp:lastModifiedBy>
  <cp:revision>68</cp:revision>
  <dcterms:created xsi:type="dcterms:W3CDTF">2015-11-18T15:04:39Z</dcterms:created>
  <dcterms:modified xsi:type="dcterms:W3CDTF">2019-02-13T19:48:38Z</dcterms:modified>
</cp:coreProperties>
</file>