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notesMasterIdLst>
    <p:notesMasterId r:id="rId26"/>
  </p:notesMasterIdLst>
  <p:sldIdLst>
    <p:sldId id="256" r:id="rId2"/>
    <p:sldId id="279" r:id="rId3"/>
    <p:sldId id="257" r:id="rId4"/>
    <p:sldId id="260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979" autoAdjust="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B34F7-FBDE-4CFC-A74B-4AF7CCF3C845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F87CB-8960-4292-805E-40D944BE36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6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 smtClean="0"/>
              <a:t>Point 2 	Labs standardly use linkage analysis to increase accuracy</a:t>
            </a:r>
          </a:p>
          <a:p>
            <a:pPr lvl="2"/>
            <a:r>
              <a:rPr lang="en-US" dirty="0" smtClean="0"/>
              <a:t>	Additional family member samples allow linkage phase to be set with better certainty</a:t>
            </a:r>
          </a:p>
          <a:p>
            <a:r>
              <a:rPr lang="en-US" dirty="0" smtClean="0"/>
              <a:t>	Point 3 – Happens in a low but significant proportion of single cells – why linkage is important</a:t>
            </a:r>
          </a:p>
          <a:p>
            <a:pPr marL="0" lvl="2" defTabSz="922995">
              <a:defRPr/>
            </a:pPr>
            <a:r>
              <a:rPr lang="en-US" dirty="0"/>
              <a:t>	Point 4 - Direct mutation analysis is not performed for triplet repeat disorders, large deletions, inversions</a:t>
            </a:r>
          </a:p>
          <a:p>
            <a:r>
              <a:rPr lang="en-US" dirty="0" smtClean="0"/>
              <a:t> 		Linkage analysis is performed in these cases</a:t>
            </a:r>
          </a:p>
          <a:p>
            <a:pPr lvl="4"/>
            <a:r>
              <a:rPr lang="en-US" dirty="0" smtClean="0"/>
              <a:t>Requires samples from other family members to set phase</a:t>
            </a:r>
          </a:p>
          <a:p>
            <a:pPr lvl="3"/>
            <a:r>
              <a:rPr lang="en-US" dirty="0" smtClean="0"/>
              <a:t>Triplet Repeat Disorders</a:t>
            </a:r>
          </a:p>
          <a:p>
            <a:pPr lvl="4"/>
            <a:r>
              <a:rPr lang="en-US" dirty="0" smtClean="0"/>
              <a:t>Do not test for repeat size</a:t>
            </a:r>
          </a:p>
          <a:p>
            <a:pPr lvl="4"/>
            <a:r>
              <a:rPr lang="en-US" dirty="0" smtClean="0"/>
              <a:t>Only assess which copy of the allele has been inherited by the embryo</a:t>
            </a:r>
          </a:p>
          <a:p>
            <a:pPr lvl="2"/>
            <a:r>
              <a:rPr lang="en-US" dirty="0" smtClean="0"/>
              <a:t>Point 5 - Mitochondrial mutation detection is complicated</a:t>
            </a:r>
          </a:p>
          <a:p>
            <a:pPr lvl="3"/>
            <a:r>
              <a:rPr lang="en-US" dirty="0" smtClean="0"/>
              <a:t>Heteroplasmy</a:t>
            </a:r>
          </a:p>
          <a:p>
            <a:pPr lvl="3"/>
            <a:r>
              <a:rPr lang="en-US" dirty="0" smtClean="0"/>
              <a:t>Cannot predict clinical outcome – these conditions are highly variable</a:t>
            </a:r>
          </a:p>
          <a:p>
            <a:pPr lvl="4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F87CB-8960-4292-805E-40D944BE368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794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8B6EF5F-E8C2-4CB7-A27E-22635D001CCA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BD719BE-0B42-444C-A1BE-488BEA96C4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4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EF5F-E8C2-4CB7-A27E-22635D001CCA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19BE-0B42-444C-A1BE-488BEA96C4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7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8B6EF5F-E8C2-4CB7-A27E-22635D001CCA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BD719BE-0B42-444C-A1BE-488BEA96C4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885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EF5F-E8C2-4CB7-A27E-22635D001CCA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ABD719BE-0B42-444C-A1BE-488BEA96C4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387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8B6EF5F-E8C2-4CB7-A27E-22635D001CCA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BD719BE-0B42-444C-A1BE-488BEA96C4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478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EF5F-E8C2-4CB7-A27E-22635D001CCA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19BE-0B42-444C-A1BE-488BEA96C4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611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EF5F-E8C2-4CB7-A27E-22635D001CCA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19BE-0B42-444C-A1BE-488BEA96C4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5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EF5F-E8C2-4CB7-A27E-22635D001CCA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19BE-0B42-444C-A1BE-488BEA96C4F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85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EF5F-E8C2-4CB7-A27E-22635D001CCA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19BE-0B42-444C-A1BE-488BEA96C4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66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8B6EF5F-E8C2-4CB7-A27E-22635D001CCA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BD719BE-0B42-444C-A1BE-488BEA96C4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48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EF5F-E8C2-4CB7-A27E-22635D001CCA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19BE-0B42-444C-A1BE-488BEA96C4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278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8B6EF5F-E8C2-4CB7-A27E-22635D001CCA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BD719BE-0B42-444C-A1BE-488BEA96C4F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0576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rtilethoughts.com/financing-your-infertility-treatments-grants" TargetMode="External"/><Relationship Id="rId2" Type="http://schemas.openxmlformats.org/officeDocument/2006/relationships/hyperlink" Target="http://www.resolve.org/family-building-options/making-treatment-affordable/infertility-treatment-grants-and-scholarships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325228"/>
            <a:ext cx="10993549" cy="14750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cap="none" dirty="0" smtClean="0"/>
              <a:t>Preimplantation Genetic Testing (PGT):</a:t>
            </a:r>
            <a:br>
              <a:rPr lang="en-US" sz="4000" cap="none" dirty="0" smtClean="0"/>
            </a:br>
            <a:r>
              <a:rPr lang="en-US" sz="4000" cap="none" dirty="0"/>
              <a:t>R</a:t>
            </a:r>
            <a:r>
              <a:rPr lang="en-US" sz="4000" cap="none" dirty="0" smtClean="0"/>
              <a:t>eview, </a:t>
            </a:r>
            <a:br>
              <a:rPr lang="en-US" sz="4000" cap="none" dirty="0" smtClean="0"/>
            </a:br>
            <a:r>
              <a:rPr lang="en-US" sz="4000" cap="none" dirty="0" smtClean="0"/>
              <a:t>What’s new and </a:t>
            </a:r>
            <a:br>
              <a:rPr lang="en-US" sz="4000" cap="none" dirty="0" smtClean="0"/>
            </a:br>
            <a:r>
              <a:rPr lang="en-US" sz="4000" cap="none" dirty="0" smtClean="0"/>
              <a:t>What you need to know</a:t>
            </a:r>
            <a:endParaRPr lang="en-US" sz="40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3178943"/>
            <a:ext cx="10993546" cy="1061371"/>
          </a:xfrm>
        </p:spPr>
        <p:txBody>
          <a:bodyPr>
            <a:noAutofit/>
          </a:bodyPr>
          <a:lstStyle/>
          <a:p>
            <a:pPr algn="ctr"/>
            <a:r>
              <a:rPr lang="en-US" sz="2400" cap="none" dirty="0" smtClean="0">
                <a:solidFill>
                  <a:schemeClr val="bg1"/>
                </a:solidFill>
              </a:rPr>
              <a:t>Presented by:</a:t>
            </a:r>
          </a:p>
          <a:p>
            <a:pPr algn="ctr"/>
            <a:r>
              <a:rPr lang="en-US" sz="2400" cap="none" dirty="0" smtClean="0">
                <a:solidFill>
                  <a:schemeClr val="bg1"/>
                </a:solidFill>
              </a:rPr>
              <a:t>Sandra Darilek, MS, CGC</a:t>
            </a:r>
          </a:p>
          <a:p>
            <a:pPr algn="ctr"/>
            <a:r>
              <a:rPr lang="en-US" sz="2400" cap="none" dirty="0" smtClean="0">
                <a:solidFill>
                  <a:schemeClr val="bg1"/>
                </a:solidFill>
              </a:rPr>
              <a:t>Assistant Professor</a:t>
            </a:r>
          </a:p>
          <a:p>
            <a:pPr algn="ctr"/>
            <a:r>
              <a:rPr lang="en-US" sz="2400" cap="none" dirty="0" smtClean="0">
                <a:solidFill>
                  <a:schemeClr val="bg1"/>
                </a:solidFill>
              </a:rPr>
              <a:t>Department of Molecular and Human Genetics</a:t>
            </a:r>
          </a:p>
          <a:p>
            <a:pPr algn="ctr"/>
            <a:r>
              <a:rPr lang="en-US" sz="2400" cap="none" dirty="0" smtClean="0">
                <a:solidFill>
                  <a:schemeClr val="bg1"/>
                </a:solidFill>
              </a:rPr>
              <a:t>Baylor College of Medicine</a:t>
            </a:r>
            <a:endParaRPr lang="en-US" sz="2400" cap="none" dirty="0">
              <a:solidFill>
                <a:schemeClr val="bg1"/>
              </a:solidFill>
            </a:endParaRPr>
          </a:p>
        </p:txBody>
      </p:sp>
      <p:pic>
        <p:nvPicPr>
          <p:cNvPr id="5" name="Picture 6" descr="Human embryo on colorful background. 3D illustration stock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4" y="3776867"/>
            <a:ext cx="2558475" cy="170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3D Rendering human or animal cells on blue background. Concept Early stage embryo Medicine scientific concept, Stem cell royalty free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286" y="3776869"/>
            <a:ext cx="2558472" cy="170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05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cap="none" dirty="0" smtClean="0"/>
              <a:t>PGT-M - Considerations</a:t>
            </a:r>
            <a:endParaRPr lang="en-US" sz="40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497395"/>
          </a:xfrm>
        </p:spPr>
        <p:txBody>
          <a:bodyPr>
            <a:noAutofit/>
          </a:bodyPr>
          <a:lstStyle/>
          <a:p>
            <a:pPr lvl="1"/>
            <a:r>
              <a:rPr lang="en-US" sz="2400" dirty="0"/>
              <a:t>Typically the pathogenic variant(s) in the family needs </a:t>
            </a:r>
            <a:r>
              <a:rPr lang="en-US" sz="2400" dirty="0" smtClean="0"/>
              <a:t>to have been identified</a:t>
            </a:r>
            <a:endParaRPr lang="en-US" sz="2400" dirty="0"/>
          </a:p>
          <a:p>
            <a:pPr lvl="1"/>
            <a:r>
              <a:rPr lang="en-US" sz="2400" dirty="0"/>
              <a:t>Often samples from family members with/carriers of the condition are requested</a:t>
            </a:r>
          </a:p>
          <a:p>
            <a:pPr lvl="1"/>
            <a:r>
              <a:rPr lang="en-US" sz="2400" dirty="0"/>
              <a:t>Concerns about allele drop out</a:t>
            </a:r>
          </a:p>
          <a:p>
            <a:pPr lvl="1"/>
            <a:r>
              <a:rPr lang="en-US" sz="2400" dirty="0"/>
              <a:t>Not all mutations are equal</a:t>
            </a:r>
          </a:p>
          <a:p>
            <a:pPr lvl="2"/>
            <a:r>
              <a:rPr lang="en-US" sz="2000" dirty="0"/>
              <a:t>Some types of mutations are more difficult to detect directly with </a:t>
            </a:r>
            <a:r>
              <a:rPr lang="en-US" sz="2000" dirty="0" smtClean="0"/>
              <a:t>PGT </a:t>
            </a:r>
            <a:r>
              <a:rPr lang="en-US" sz="2000" dirty="0"/>
              <a:t>(compared to pre/postnatal testing)</a:t>
            </a:r>
          </a:p>
          <a:p>
            <a:pPr lvl="1"/>
            <a:r>
              <a:rPr lang="en-US" sz="2400" dirty="0" smtClean="0"/>
              <a:t>PGT </a:t>
            </a:r>
            <a:r>
              <a:rPr lang="en-US" sz="2400" dirty="0"/>
              <a:t>for mitochondrial conditions caused by mutations in mitochondrial DNA is not </a:t>
            </a:r>
            <a:r>
              <a:rPr lang="en-US" sz="2400" dirty="0" smtClean="0"/>
              <a:t>currently performed</a:t>
            </a:r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84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cap="none" dirty="0" smtClean="0"/>
              <a:t>PGT-M - New Complexities</a:t>
            </a:r>
            <a:endParaRPr lang="en-US" sz="40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9579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WES/WGS </a:t>
            </a:r>
            <a:r>
              <a:rPr lang="en-US" sz="2800" dirty="0"/>
              <a:t>adds new complexities</a:t>
            </a:r>
          </a:p>
          <a:p>
            <a:pPr lvl="1"/>
            <a:r>
              <a:rPr lang="en-US" sz="2400" dirty="0" smtClean="0"/>
              <a:t>WES/WGS </a:t>
            </a:r>
            <a:r>
              <a:rPr lang="en-US" sz="2400" dirty="0"/>
              <a:t>is often used in cases where other testing has failed to determine an etiology for an individual’s condition</a:t>
            </a:r>
          </a:p>
          <a:p>
            <a:pPr lvl="2"/>
            <a:r>
              <a:rPr lang="en-US" sz="2000" dirty="0"/>
              <a:t>Variants of uncertain significance</a:t>
            </a:r>
          </a:p>
          <a:p>
            <a:pPr lvl="3"/>
            <a:r>
              <a:rPr lang="en-US" sz="1800" dirty="0"/>
              <a:t>Will </a:t>
            </a:r>
            <a:r>
              <a:rPr lang="en-US" sz="1800" dirty="0" smtClean="0"/>
              <a:t>PGT </a:t>
            </a:r>
            <a:r>
              <a:rPr lang="en-US" sz="1800" dirty="0"/>
              <a:t>labs perform testing these variants?</a:t>
            </a:r>
          </a:p>
          <a:p>
            <a:pPr lvl="2"/>
            <a:r>
              <a:rPr lang="en-US" sz="2000" dirty="0"/>
              <a:t>New genes</a:t>
            </a:r>
          </a:p>
          <a:p>
            <a:pPr lvl="3"/>
            <a:r>
              <a:rPr lang="en-US" sz="1800" dirty="0"/>
              <a:t>Can </a:t>
            </a:r>
            <a:r>
              <a:rPr lang="en-US" sz="1800" dirty="0" smtClean="0"/>
              <a:t>PGT </a:t>
            </a:r>
            <a:r>
              <a:rPr lang="en-US" sz="1800" dirty="0"/>
              <a:t>labs perform testing in genes that are fairly newly described?</a:t>
            </a:r>
          </a:p>
          <a:p>
            <a:pPr lvl="3"/>
            <a:r>
              <a:rPr lang="en-US" sz="1800" dirty="0"/>
              <a:t>Do labs have markers for these regions?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890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cap="none" dirty="0" smtClean="0"/>
              <a:t>PGT-A and PGT-SR</a:t>
            </a:r>
            <a:endParaRPr lang="en-US" sz="40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3575187"/>
            <a:ext cx="11029615" cy="2677831"/>
          </a:xfrm>
        </p:spPr>
        <p:txBody>
          <a:bodyPr>
            <a:noAutofit/>
          </a:bodyPr>
          <a:lstStyle/>
          <a:p>
            <a:endParaRPr lang="en-US" sz="16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development of technologies for single cell whole genome amplification (WGA) </a:t>
            </a:r>
            <a:r>
              <a:rPr lang="en-US" sz="2000" dirty="0" smtClean="0"/>
              <a:t>allows </a:t>
            </a:r>
            <a:r>
              <a:rPr lang="en-US" sz="2000" dirty="0"/>
              <a:t>for </a:t>
            </a:r>
            <a:r>
              <a:rPr lang="en-US" sz="2000" dirty="0" smtClean="0"/>
              <a:t>analysis of </a:t>
            </a:r>
            <a:r>
              <a:rPr lang="en-US" sz="2000" dirty="0"/>
              <a:t>all 24 chromosomes. </a:t>
            </a:r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		Metaphase </a:t>
            </a:r>
            <a:r>
              <a:rPr lang="en-US" sz="2000" dirty="0"/>
              <a:t>CGH 	     </a:t>
            </a:r>
            <a:r>
              <a:rPr lang="en-US" sz="2000" dirty="0" smtClean="0"/>
              <a:t>				qPCR</a:t>
            </a:r>
            <a:r>
              <a:rPr lang="en-US" sz="2000" dirty="0"/>
              <a:t>, aCGH, SNP arrays 	           </a:t>
            </a:r>
            <a:r>
              <a:rPr lang="en-US" sz="2000" dirty="0" smtClean="0"/>
              <a:t>			 </a:t>
            </a:r>
            <a:r>
              <a:rPr lang="en-US" sz="2000" dirty="0"/>
              <a:t>NGS</a:t>
            </a:r>
          </a:p>
          <a:p>
            <a:endParaRPr lang="en-US" sz="2000" dirty="0"/>
          </a:p>
          <a:p>
            <a:r>
              <a:rPr lang="en-US" sz="2000" dirty="0" smtClean="0"/>
              <a:t>These </a:t>
            </a:r>
            <a:r>
              <a:rPr lang="en-US" sz="2000" dirty="0"/>
              <a:t>methods have resulted in </a:t>
            </a:r>
          </a:p>
          <a:p>
            <a:pPr lvl="1"/>
            <a:r>
              <a:rPr lang="en-US" sz="1800" dirty="0"/>
              <a:t>Improvement in implantation rates and live birth rates</a:t>
            </a:r>
          </a:p>
          <a:p>
            <a:pPr lvl="1"/>
            <a:r>
              <a:rPr lang="en-US" sz="1800" dirty="0"/>
              <a:t>Decreased miscarriage rate</a:t>
            </a:r>
          </a:p>
          <a:p>
            <a:pPr lvl="1"/>
            <a:r>
              <a:rPr lang="en-US" sz="1800" dirty="0"/>
              <a:t>Changed practice patterns to allow for elective single embryo transfer without sacrificing high success rates for patients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Arrow: Right 5">
            <a:extLst>
              <a:ext uri="{FF2B5EF4-FFF2-40B4-BE49-F238E27FC236}">
                <a16:creationId xmlns:a16="http://schemas.microsoft.com/office/drawing/2014/main" id="{1B81D854-75F7-48B1-A62D-4E2B160F58F2}"/>
              </a:ext>
            </a:extLst>
          </p:cNvPr>
          <p:cNvSpPr/>
          <p:nvPr/>
        </p:nvSpPr>
        <p:spPr>
          <a:xfrm flipV="1">
            <a:off x="3851569" y="3325091"/>
            <a:ext cx="895921" cy="250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row: Right 5">
            <a:extLst>
              <a:ext uri="{FF2B5EF4-FFF2-40B4-BE49-F238E27FC236}">
                <a16:creationId xmlns:a16="http://schemas.microsoft.com/office/drawing/2014/main" id="{1B81D854-75F7-48B1-A62D-4E2B160F58F2}"/>
              </a:ext>
            </a:extLst>
          </p:cNvPr>
          <p:cNvSpPr/>
          <p:nvPr/>
        </p:nvSpPr>
        <p:spPr>
          <a:xfrm flipV="1">
            <a:off x="8261933" y="3357775"/>
            <a:ext cx="895921" cy="250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20628"/>
            <a:ext cx="11029616" cy="1013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cap="none" dirty="0" smtClean="0"/>
              <a:t>PGT-A/PGT-SR</a:t>
            </a:r>
            <a:br>
              <a:rPr lang="en-US" sz="4000" cap="none" dirty="0" smtClean="0"/>
            </a:br>
            <a:r>
              <a:rPr lang="en-US" sz="4000" cap="none" dirty="0" smtClean="0"/>
              <a:t>Technology </a:t>
            </a:r>
            <a:r>
              <a:rPr lang="en-US" sz="4000" cap="none" dirty="0"/>
              <a:t>Comparison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0920" y="1839479"/>
            <a:ext cx="9280974" cy="483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4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cap="none" dirty="0" smtClean="0"/>
              <a:t>PGT-A/PGT-SR - Possible Results</a:t>
            </a:r>
            <a:endParaRPr lang="en-US" sz="40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11068"/>
          </a:xfrm>
        </p:spPr>
        <p:txBody>
          <a:bodyPr>
            <a:noAutofit/>
          </a:bodyPr>
          <a:lstStyle/>
          <a:p>
            <a:r>
              <a:rPr lang="en-US" sz="2400" dirty="0" smtClean="0"/>
              <a:t>Normal</a:t>
            </a:r>
          </a:p>
          <a:p>
            <a:pPr lvl="1"/>
            <a:r>
              <a:rPr lang="en-US" sz="2000" dirty="0" smtClean="0"/>
              <a:t>No whole chromosome aneuploidy</a:t>
            </a:r>
          </a:p>
          <a:p>
            <a:pPr lvl="1"/>
            <a:r>
              <a:rPr lang="en-US" sz="2000" dirty="0" smtClean="0"/>
              <a:t>No segmental aneuploidy</a:t>
            </a:r>
          </a:p>
          <a:p>
            <a:pPr lvl="2"/>
            <a:r>
              <a:rPr lang="en-US" sz="1800" dirty="0" smtClean="0"/>
              <a:t>Limit of detection varies by lab</a:t>
            </a:r>
          </a:p>
          <a:p>
            <a:r>
              <a:rPr lang="en-US" sz="2400" dirty="0" smtClean="0"/>
              <a:t>Abnormal</a:t>
            </a:r>
          </a:p>
          <a:p>
            <a:pPr lvl="1"/>
            <a:r>
              <a:rPr lang="en-US" sz="2000" dirty="0" smtClean="0"/>
              <a:t>Whole chromosome and/or segmental aneuploidy</a:t>
            </a:r>
          </a:p>
          <a:p>
            <a:r>
              <a:rPr lang="en-US" sz="2400" dirty="0" smtClean="0"/>
              <a:t>Other results</a:t>
            </a:r>
          </a:p>
          <a:p>
            <a:pPr lvl="1"/>
            <a:r>
              <a:rPr lang="en-US" sz="2000" dirty="0" smtClean="0"/>
              <a:t>Failed amplification</a:t>
            </a:r>
          </a:p>
          <a:p>
            <a:pPr lvl="1"/>
            <a:r>
              <a:rPr lang="en-US" sz="2000" dirty="0" smtClean="0"/>
              <a:t>Mosaicism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6189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cap="none" dirty="0" smtClean="0"/>
              <a:t>PGT-A/PGT-SR - Considerations</a:t>
            </a:r>
            <a:endParaRPr lang="en-US" sz="40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290617"/>
            <a:ext cx="8895316" cy="4424219"/>
          </a:xfrm>
        </p:spPr>
        <p:txBody>
          <a:bodyPr>
            <a:noAutofit/>
          </a:bodyPr>
          <a:lstStyle/>
          <a:p>
            <a:r>
              <a:rPr lang="en-US" sz="2000" dirty="0" smtClean="0"/>
              <a:t>Translocations/Inversions</a:t>
            </a:r>
            <a:endParaRPr lang="en-US" sz="2000" dirty="0"/>
          </a:p>
          <a:p>
            <a:pPr lvl="1"/>
            <a:r>
              <a:rPr lang="en-US" sz="1800" dirty="0" smtClean="0"/>
              <a:t>Arrays and NGS </a:t>
            </a:r>
            <a:r>
              <a:rPr lang="en-US" sz="1800" dirty="0"/>
              <a:t>have made detecting </a:t>
            </a:r>
            <a:r>
              <a:rPr lang="en-US" sz="1800" dirty="0" smtClean="0"/>
              <a:t>unbalanced translocations/inversions </a:t>
            </a:r>
            <a:r>
              <a:rPr lang="en-US" sz="1800" dirty="0"/>
              <a:t>easier</a:t>
            </a:r>
          </a:p>
          <a:p>
            <a:pPr lvl="2"/>
            <a:r>
              <a:rPr lang="en-US" sz="1600" dirty="0" smtClean="0"/>
              <a:t>Size </a:t>
            </a:r>
            <a:r>
              <a:rPr lang="en-US" sz="1600" dirty="0"/>
              <a:t>does matter</a:t>
            </a:r>
          </a:p>
          <a:p>
            <a:pPr lvl="1"/>
            <a:r>
              <a:rPr lang="en-US" sz="1800" dirty="0" smtClean="0"/>
              <a:t>Cannot </a:t>
            </a:r>
            <a:r>
              <a:rPr lang="en-US" sz="1800" dirty="0"/>
              <a:t>differentiate between the presence of no </a:t>
            </a:r>
            <a:r>
              <a:rPr lang="en-US" sz="1800" dirty="0" smtClean="0"/>
              <a:t>translocation/inversion </a:t>
            </a:r>
            <a:r>
              <a:rPr lang="en-US" sz="1800" dirty="0"/>
              <a:t>(normal) and </a:t>
            </a:r>
            <a:r>
              <a:rPr lang="en-US" sz="1800" dirty="0" smtClean="0"/>
              <a:t>a </a:t>
            </a:r>
            <a:r>
              <a:rPr lang="en-US" sz="1800" dirty="0"/>
              <a:t>balanced </a:t>
            </a:r>
            <a:r>
              <a:rPr lang="en-US" sz="1800" dirty="0" smtClean="0"/>
              <a:t>translocation/inversion</a:t>
            </a:r>
            <a:endParaRPr lang="en-US" sz="1800" dirty="0"/>
          </a:p>
          <a:p>
            <a:pPr lvl="2"/>
            <a:r>
              <a:rPr lang="en-US" sz="1600" dirty="0"/>
              <a:t>Patients often believe that </a:t>
            </a:r>
            <a:r>
              <a:rPr lang="en-US" sz="1600" dirty="0" smtClean="0"/>
              <a:t>PGT </a:t>
            </a:r>
            <a:r>
              <a:rPr lang="en-US" sz="1600" dirty="0"/>
              <a:t>provides this information</a:t>
            </a:r>
          </a:p>
          <a:p>
            <a:r>
              <a:rPr lang="en-US" sz="2000" dirty="0"/>
              <a:t>Microdeletions not readily detectable due to resolution of </a:t>
            </a:r>
            <a:r>
              <a:rPr lang="en-US" sz="2000" dirty="0" smtClean="0"/>
              <a:t>testing</a:t>
            </a:r>
          </a:p>
          <a:p>
            <a:r>
              <a:rPr lang="en-US" sz="2000" dirty="0" smtClean="0"/>
              <a:t>No results or partial results </a:t>
            </a:r>
          </a:p>
          <a:p>
            <a:pPr lvl="1"/>
            <a:r>
              <a:rPr lang="en-US" sz="1800" kern="0" dirty="0" smtClean="0"/>
              <a:t>7</a:t>
            </a:r>
            <a:r>
              <a:rPr lang="en-US" sz="1800" kern="0" dirty="0"/>
              <a:t>% of embryos due to degrading DNA or </a:t>
            </a:r>
            <a:r>
              <a:rPr lang="en-US" sz="1800" kern="0" dirty="0" smtClean="0"/>
              <a:t>quality issues</a:t>
            </a:r>
          </a:p>
          <a:p>
            <a:r>
              <a:rPr lang="en-US" sz="2000" kern="0" dirty="0" smtClean="0"/>
              <a:t>Unable </a:t>
            </a:r>
            <a:r>
              <a:rPr lang="en-US" sz="2000" kern="0" dirty="0"/>
              <a:t>to rule out </a:t>
            </a:r>
            <a:r>
              <a:rPr lang="en-US" sz="2000" kern="0" dirty="0" smtClean="0"/>
              <a:t>mosaicism</a:t>
            </a:r>
          </a:p>
          <a:p>
            <a:pPr lvl="1"/>
            <a:r>
              <a:rPr lang="en-US" sz="1800" kern="0" dirty="0" smtClean="0"/>
              <a:t>Newer </a:t>
            </a:r>
            <a:r>
              <a:rPr lang="en-US" sz="1800" kern="0" dirty="0"/>
              <a:t>studies show ranges of </a:t>
            </a:r>
            <a:r>
              <a:rPr lang="en-US" sz="1800" kern="0" dirty="0" smtClean="0"/>
              <a:t>mosaicism in embryos from 10-30%</a:t>
            </a:r>
          </a:p>
          <a:p>
            <a:r>
              <a:rPr lang="en-US" sz="2000" kern="0" dirty="0" smtClean="0"/>
              <a:t>Chance </a:t>
            </a:r>
            <a:r>
              <a:rPr lang="en-US" sz="2000" kern="0" dirty="0"/>
              <a:t>for no normal embryos</a:t>
            </a:r>
          </a:p>
          <a:p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645076"/>
              </p:ext>
            </p:extLst>
          </p:nvPr>
        </p:nvGraphicFramePr>
        <p:xfrm>
          <a:off x="9467276" y="3001818"/>
          <a:ext cx="2650836" cy="3790950"/>
        </p:xfrm>
        <a:graphic>
          <a:graphicData uri="http://schemas.openxmlformats.org/drawingml/2006/table">
            <a:tbl>
              <a:tblPr/>
              <a:tblGrid>
                <a:gridCol w="1156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3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Risk of Chrom Abnl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c36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6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6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6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86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42+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146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cap="none" dirty="0" smtClean="0"/>
              <a:t>PGT-A/PGT-SR – New (but old) Complexities </a:t>
            </a:r>
            <a:endParaRPr lang="en-US" sz="40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20282"/>
            <a:ext cx="7371317" cy="367830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Mosaicism</a:t>
            </a:r>
          </a:p>
          <a:p>
            <a:pPr lvl="1"/>
            <a:r>
              <a:rPr lang="en-US" sz="2800" dirty="0" smtClean="0"/>
              <a:t>Are we overcalling embryos?</a:t>
            </a:r>
          </a:p>
          <a:p>
            <a:pPr lvl="1"/>
            <a:r>
              <a:rPr lang="en-US" sz="2800" dirty="0" smtClean="0"/>
              <a:t>Should we consider transfer of some embryos with aneuploidy?  When?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C6A668-E77A-CA40-B4B1-55B6646945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070970" y="1958108"/>
            <a:ext cx="3539837" cy="45119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72DE21-E788-E24E-9B9B-8862BD4E77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9"/>
          <a:stretch/>
        </p:blipFill>
        <p:spPr>
          <a:xfrm>
            <a:off x="4082476" y="4718739"/>
            <a:ext cx="3049259" cy="185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4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M</a:t>
            </a:r>
            <a:r>
              <a:rPr lang="en-US" sz="4000" cap="none" dirty="0" smtClean="0"/>
              <a:t>osaicism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423504"/>
          </a:xfrm>
        </p:spPr>
        <p:txBody>
          <a:bodyPr>
            <a:normAutofit fontScale="92500" lnSpcReduction="20000"/>
          </a:bodyPr>
          <a:lstStyle/>
          <a:p>
            <a:r>
              <a:rPr lang="en-US" sz="3100" dirty="0"/>
              <a:t>Evolving and improving PGS technologies have now led to the ability to classify embryos as mosaic.  </a:t>
            </a:r>
          </a:p>
          <a:p>
            <a:r>
              <a:rPr lang="en-US" sz="3100" dirty="0"/>
              <a:t>This has resulted from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2400" dirty="0"/>
          </a:p>
          <a:p>
            <a:endParaRPr lang="en-US" sz="2600" dirty="0" smtClean="0"/>
          </a:p>
          <a:p>
            <a:pPr lvl="1"/>
            <a:r>
              <a:rPr lang="en-US" sz="2600" dirty="0" smtClean="0"/>
              <a:t>Use </a:t>
            </a:r>
            <a:r>
              <a:rPr lang="en-US" sz="2600" dirty="0"/>
              <a:t>of aCGH and NGS </a:t>
            </a:r>
          </a:p>
          <a:p>
            <a:pPr lvl="2"/>
            <a:r>
              <a:rPr lang="en-US" sz="2300" dirty="0"/>
              <a:t>Early estimates demonstrate mosaicism levels as low as 20% may be </a:t>
            </a:r>
            <a:r>
              <a:rPr lang="en-US" sz="2300" dirty="0" smtClean="0"/>
              <a:t>detected</a:t>
            </a:r>
          </a:p>
          <a:p>
            <a:endParaRPr lang="en-US" dirty="0"/>
          </a:p>
        </p:txBody>
      </p:sp>
      <p:pic>
        <p:nvPicPr>
          <p:cNvPr id="4" name="Picture 2" descr="Trophectoderm Biops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9"/>
          <a:stretch/>
        </p:blipFill>
        <p:spPr bwMode="auto">
          <a:xfrm>
            <a:off x="6622475" y="3431313"/>
            <a:ext cx="2420766" cy="181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~AUT0046">
            <a:extLst>
              <a:ext uri="{FF2B5EF4-FFF2-40B4-BE49-F238E27FC236}">
                <a16:creationId xmlns:a16="http://schemas.microsoft.com/office/drawing/2014/main" id="{D3004F83-589E-42B2-BE95-248671CD4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441" y="3460098"/>
            <a:ext cx="2684634" cy="1674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3261DEAE-E059-45B3-9044-342F04B8824A}"/>
              </a:ext>
            </a:extLst>
          </p:cNvPr>
          <p:cNvSpPr/>
          <p:nvPr/>
        </p:nvSpPr>
        <p:spPr>
          <a:xfrm>
            <a:off x="4776041" y="3812313"/>
            <a:ext cx="16002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75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cap="none" dirty="0" smtClean="0"/>
              <a:t>Mosaicism</a:t>
            </a:r>
            <a:endParaRPr lang="en-US" sz="40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58109"/>
            <a:ext cx="11029615" cy="4636655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What is the clinical significance of mosaicism diagnosed by PGT-A?</a:t>
            </a:r>
          </a:p>
          <a:p>
            <a:pPr lvl="1"/>
            <a:r>
              <a:rPr lang="en-US" sz="2000" dirty="0"/>
              <a:t>Self-correction</a:t>
            </a:r>
          </a:p>
          <a:p>
            <a:pPr lvl="1"/>
            <a:r>
              <a:rPr lang="en-US" sz="2000" dirty="0"/>
              <a:t>Trophectoderm = inner cell mass?</a:t>
            </a:r>
          </a:p>
          <a:p>
            <a:pPr lvl="1"/>
            <a:r>
              <a:rPr lang="en-US" sz="2000" dirty="0"/>
              <a:t>Distribution of abnormal cells</a:t>
            </a:r>
          </a:p>
          <a:p>
            <a:pPr lvl="1"/>
            <a:r>
              <a:rPr lang="en-US" sz="2000" dirty="0"/>
              <a:t>Reduced implantation rate/miscarriage</a:t>
            </a:r>
          </a:p>
          <a:p>
            <a:pPr lvl="1"/>
            <a:r>
              <a:rPr lang="en-US" sz="2000" dirty="0"/>
              <a:t>CPM </a:t>
            </a:r>
            <a:r>
              <a:rPr lang="en-US" sz="2000" dirty="0" smtClean="0"/>
              <a:t>risks</a:t>
            </a:r>
          </a:p>
          <a:p>
            <a:pPr lvl="1"/>
            <a:r>
              <a:rPr lang="en-US" sz="2000" dirty="0" smtClean="0"/>
              <a:t>Labs report mosaicism differently</a:t>
            </a:r>
            <a:endParaRPr lang="en-US" sz="2000" dirty="0"/>
          </a:p>
          <a:p>
            <a:r>
              <a:rPr lang="en-US" sz="2400" dirty="0"/>
              <a:t>There is no consensus about how data about mosaicism should be interpreted or used in clinical management</a:t>
            </a:r>
          </a:p>
          <a:p>
            <a:pPr lvl="1"/>
            <a:r>
              <a:rPr lang="en-US" sz="2000" dirty="0"/>
              <a:t>Besser AG, Mounts EL. Counselling considerations for chromosomal mosaicism detected by preimplantation genetic screening.  </a:t>
            </a:r>
            <a:r>
              <a:rPr lang="en-US" sz="2000" u="sng" dirty="0"/>
              <a:t>Reprod Biomed Online.</a:t>
            </a:r>
            <a:r>
              <a:rPr lang="en-US" sz="2000" dirty="0"/>
              <a:t> 2017 Apr;34(4):369-374.</a:t>
            </a:r>
          </a:p>
          <a:p>
            <a:pPr lvl="1"/>
            <a:r>
              <a:rPr lang="en-US" sz="2000" dirty="0"/>
              <a:t>Grati FR, Gallazzi G, Branca L, Maggi F, Simoni G, Yaron Y. An evidence-based scoring system for prioritizing mosaic aneuploid embryos following preimplantation genetic screening. </a:t>
            </a:r>
            <a:r>
              <a:rPr lang="en-US" sz="2000" u="sng" dirty="0"/>
              <a:t>Reprod Biomed Online.</a:t>
            </a:r>
            <a:r>
              <a:rPr lang="en-US" sz="2000" dirty="0"/>
              <a:t> 2018 Apr;36(4):442-449</a:t>
            </a:r>
            <a:r>
              <a:rPr lang="en-US" sz="2000" dirty="0" smtClean="0"/>
              <a:t>.</a:t>
            </a:r>
            <a:endParaRPr lang="en-US" dirty="0" smtClean="0"/>
          </a:p>
          <a:p>
            <a:r>
              <a:rPr lang="en-US" sz="2200" dirty="0" smtClean="0"/>
              <a:t>What do we offer these patients when they get to our clinics?</a:t>
            </a:r>
            <a:endParaRPr lang="en-US" sz="2200" dirty="0"/>
          </a:p>
        </p:txBody>
      </p:sp>
      <p:grpSp>
        <p:nvGrpSpPr>
          <p:cNvPr id="4" name="Group 3"/>
          <p:cNvGrpSpPr/>
          <p:nvPr/>
        </p:nvGrpSpPr>
        <p:grpSpPr>
          <a:xfrm>
            <a:off x="6271491" y="2466109"/>
            <a:ext cx="5419436" cy="1637145"/>
            <a:chOff x="914400" y="1752600"/>
            <a:chExt cx="7848600" cy="2590800"/>
          </a:xfrm>
        </p:grpSpPr>
        <p:sp>
          <p:nvSpPr>
            <p:cNvPr id="5" name="Subtitle 2">
              <a:extLst>
                <a:ext uri="{FF2B5EF4-FFF2-40B4-BE49-F238E27FC236}">
                  <a16:creationId xmlns:a16="http://schemas.microsoft.com/office/drawing/2014/main" id="{C0F27F96-0EF4-264B-9D2B-A8AA9E82773A}"/>
                </a:ext>
              </a:extLst>
            </p:cNvPr>
            <p:cNvSpPr txBox="1">
              <a:spLocks/>
            </p:cNvSpPr>
            <p:nvPr/>
          </p:nvSpPr>
          <p:spPr>
            <a:xfrm>
              <a:off x="2362200" y="1752600"/>
              <a:ext cx="4648200" cy="838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vert="horz" lIns="91440" tIns="45720" rIns="91440" bIns="45720" rtlCol="0">
              <a:normAutofit fontScale="85000" lnSpcReduction="20000"/>
            </a:bodyPr>
            <a:lstStyle>
              <a:lvl1pPr marL="228600" indent="-228600" algn="l" defTabSz="914400" rtl="0" eaLnBrk="1" latinLnBrk="0" hangingPunct="1">
                <a:spcBef>
                  <a:spcPct val="20000"/>
                </a:spcBef>
                <a:buClrTx/>
                <a:buSzPct val="60000"/>
                <a:buFont typeface="Wingdings 2" pitchFamily="18" charset="2"/>
                <a:buChar char=""/>
                <a:defRPr sz="24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spcBef>
                  <a:spcPct val="20000"/>
                </a:spcBef>
                <a:buSzPct val="60000"/>
                <a:buFont typeface="Wingdings 2" pitchFamily="18" charset="2"/>
                <a:buChar char="Â"/>
                <a:defRPr sz="2000" kern="1200">
                  <a:solidFill>
                    <a:srgbClr val="FA8F1A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Calibri" pitchFamily="34" charset="0"/>
                <a:buChar char="‒"/>
                <a:defRPr sz="1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dirty="0"/>
                <a:t>Mosaic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en-US" sz="1600" dirty="0"/>
                <a:t>21-79%</a:t>
              </a:r>
            </a:p>
          </p:txBody>
        </p:sp>
        <p:sp>
          <p:nvSpPr>
            <p:cNvPr id="6" name="Subtitle 2">
              <a:extLst>
                <a:ext uri="{FF2B5EF4-FFF2-40B4-BE49-F238E27FC236}">
                  <a16:creationId xmlns:a16="http://schemas.microsoft.com/office/drawing/2014/main" id="{070E8CFA-2EC1-914E-B264-3F7C830A1423}"/>
                </a:ext>
              </a:extLst>
            </p:cNvPr>
            <p:cNvSpPr txBox="1">
              <a:spLocks/>
            </p:cNvSpPr>
            <p:nvPr/>
          </p:nvSpPr>
          <p:spPr>
            <a:xfrm>
              <a:off x="3673046" y="3505200"/>
              <a:ext cx="2120900" cy="838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vert="horz" lIns="91440" tIns="45720" rIns="91440" bIns="45720" rtlCol="0">
              <a:normAutofit fontScale="85000" lnSpcReduction="2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Mosaic</a:t>
              </a:r>
            </a:p>
            <a:p>
              <a:pPr>
                <a:spcBef>
                  <a:spcPts val="0"/>
                </a:spcBef>
              </a:pP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41-59%</a:t>
              </a:r>
            </a:p>
          </p:txBody>
        </p:sp>
        <p:sp>
          <p:nvSpPr>
            <p:cNvPr id="7" name="Subtitle 2">
              <a:extLst>
                <a:ext uri="{FF2B5EF4-FFF2-40B4-BE49-F238E27FC236}">
                  <a16:creationId xmlns:a16="http://schemas.microsoft.com/office/drawing/2014/main" id="{4B1F01E4-C9E4-9F4E-A87E-9F5BE31ED4A4}"/>
                </a:ext>
              </a:extLst>
            </p:cNvPr>
            <p:cNvSpPr txBox="1">
              <a:spLocks/>
            </p:cNvSpPr>
            <p:nvPr/>
          </p:nvSpPr>
          <p:spPr>
            <a:xfrm>
              <a:off x="914400" y="1752600"/>
              <a:ext cx="1676400" cy="8382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txBody>
            <a:bodyPr vert="horz" lIns="91440" tIns="45720" rIns="91440" bIns="45720" rtlCol="0">
              <a:normAutofit fontScale="85000" lnSpcReduction="2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2400" dirty="0">
                  <a:solidFill>
                    <a:schemeClr val="accent3">
                      <a:lumMod val="75000"/>
                    </a:schemeClr>
                  </a:solidFill>
                </a:rPr>
                <a:t>Normal</a:t>
              </a:r>
            </a:p>
            <a:p>
              <a:pPr>
                <a:spcBef>
                  <a:spcPts val="0"/>
                </a:spcBef>
              </a:pPr>
              <a:r>
                <a:rPr lang="en-US" sz="1600" dirty="0">
                  <a:solidFill>
                    <a:schemeClr val="accent3">
                      <a:lumMod val="75000"/>
                    </a:schemeClr>
                  </a:solidFill>
                </a:rPr>
                <a:t>&lt;20%</a:t>
              </a:r>
              <a:endParaRPr lang="en-US" sz="24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" name="Subtitle 2">
              <a:extLst>
                <a:ext uri="{FF2B5EF4-FFF2-40B4-BE49-F238E27FC236}">
                  <a16:creationId xmlns:a16="http://schemas.microsoft.com/office/drawing/2014/main" id="{B9BF9ABA-2329-8A40-9AE4-E136B55B4F92}"/>
                </a:ext>
              </a:extLst>
            </p:cNvPr>
            <p:cNvSpPr txBox="1">
              <a:spLocks/>
            </p:cNvSpPr>
            <p:nvPr/>
          </p:nvSpPr>
          <p:spPr>
            <a:xfrm>
              <a:off x="7010400" y="1753630"/>
              <a:ext cx="1752600" cy="83614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2600" dirty="0">
                  <a:solidFill>
                    <a:schemeClr val="accent2">
                      <a:lumMod val="75000"/>
                    </a:schemeClr>
                  </a:solidFill>
                </a:rPr>
                <a:t>Abnormal</a:t>
              </a:r>
            </a:p>
            <a:p>
              <a:pPr>
                <a:spcBef>
                  <a:spcPts val="0"/>
                </a:spcBef>
              </a:pPr>
              <a:r>
                <a:rPr lang="en-US" sz="1700" dirty="0">
                  <a:solidFill>
                    <a:schemeClr val="accent2">
                      <a:lumMod val="75000"/>
                    </a:schemeClr>
                  </a:solidFill>
                </a:rPr>
                <a:t>&gt;80%</a:t>
              </a:r>
              <a:endParaRPr lang="en-US" sz="26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9" name="Subtitle 2">
              <a:extLst>
                <a:ext uri="{FF2B5EF4-FFF2-40B4-BE49-F238E27FC236}">
                  <a16:creationId xmlns:a16="http://schemas.microsoft.com/office/drawing/2014/main" id="{C21E7AAB-CC75-0A4B-A888-7642A10344B8}"/>
                </a:ext>
              </a:extLst>
            </p:cNvPr>
            <p:cNvSpPr txBox="1">
              <a:spLocks/>
            </p:cNvSpPr>
            <p:nvPr/>
          </p:nvSpPr>
          <p:spPr>
            <a:xfrm>
              <a:off x="914400" y="3505200"/>
              <a:ext cx="2758646" cy="8382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txBody>
            <a:bodyPr vert="horz" lIns="91440" tIns="45720" rIns="91440" bIns="45720" rtlCol="0">
              <a:normAutofit fontScale="85000" lnSpcReduction="2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2400" dirty="0">
                  <a:solidFill>
                    <a:schemeClr val="accent3">
                      <a:lumMod val="75000"/>
                    </a:schemeClr>
                  </a:solidFill>
                </a:rPr>
                <a:t>Normal</a:t>
              </a:r>
            </a:p>
            <a:p>
              <a:pPr>
                <a:spcBef>
                  <a:spcPts val="0"/>
                </a:spcBef>
              </a:pPr>
              <a:r>
                <a:rPr lang="en-US" sz="1600" dirty="0">
                  <a:solidFill>
                    <a:schemeClr val="accent3">
                      <a:lumMod val="75000"/>
                    </a:schemeClr>
                  </a:solidFill>
                </a:rPr>
                <a:t>&lt;40%</a:t>
              </a:r>
            </a:p>
          </p:txBody>
        </p:sp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B45AA292-5F4E-9541-8E88-2A5C06110A97}"/>
                </a:ext>
              </a:extLst>
            </p:cNvPr>
            <p:cNvSpPr txBox="1">
              <a:spLocks/>
            </p:cNvSpPr>
            <p:nvPr/>
          </p:nvSpPr>
          <p:spPr>
            <a:xfrm>
              <a:off x="5793946" y="3507259"/>
              <a:ext cx="2956354" cy="83614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>
              <a:normAutofit fontScale="85000" lnSpcReduction="2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Abnormal</a:t>
              </a:r>
            </a:p>
            <a:p>
              <a:pPr>
                <a:spcBef>
                  <a:spcPts val="0"/>
                </a:spcBef>
              </a:pPr>
              <a:r>
                <a:rPr lang="en-US" sz="1600" dirty="0">
                  <a:solidFill>
                    <a:schemeClr val="accent2">
                      <a:lumMod val="75000"/>
                    </a:schemeClr>
                  </a:solidFill>
                </a:rPr>
                <a:t>&gt;60%</a:t>
              </a:r>
              <a:endParaRPr lang="en-US" sz="2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E662FB-5CBB-5D40-9CA8-4F27F2CA1851}"/>
                </a:ext>
              </a:extLst>
            </p:cNvPr>
            <p:cNvSpPr txBox="1"/>
            <p:nvPr/>
          </p:nvSpPr>
          <p:spPr>
            <a:xfrm>
              <a:off x="2933700" y="2836902"/>
              <a:ext cx="3505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1"/>
                  </a:solidFill>
                </a:rPr>
                <a:t>Vs.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798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cap="none" dirty="0" smtClean="0"/>
              <a:t>What’s Next?</a:t>
            </a:r>
            <a:endParaRPr lang="en-US" sz="40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478922"/>
          </a:xfrm>
        </p:spPr>
        <p:txBody>
          <a:bodyPr>
            <a:normAutofit/>
          </a:bodyPr>
          <a:lstStyle/>
          <a:p>
            <a:pPr>
              <a:buClr>
                <a:srgbClr val="5278C4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Mitochondrial DNA quantification</a:t>
            </a:r>
          </a:p>
          <a:p>
            <a:pPr lvl="1">
              <a:buClr>
                <a:srgbClr val="5278C4"/>
              </a:buClr>
              <a:buFont typeface="Wingdings" panose="05000000000000000000" pitchFamily="2" charset="2"/>
              <a:buChar char="§"/>
            </a:pPr>
            <a:r>
              <a:rPr lang="en-US" altLang="en-US" sz="2000" dirty="0"/>
              <a:t>Unhealthy embryos may have a greater number of mitochondria due to stress</a:t>
            </a:r>
          </a:p>
          <a:p>
            <a:pPr lvl="1">
              <a:buClr>
                <a:srgbClr val="5278C4"/>
              </a:buClr>
              <a:buFont typeface="Wingdings" panose="05000000000000000000" pitchFamily="2" charset="2"/>
              <a:buChar char="§"/>
            </a:pPr>
            <a:r>
              <a:rPr lang="en-US" altLang="en-US" sz="2000" dirty="0"/>
              <a:t>Another marker of embryo quality?</a:t>
            </a:r>
          </a:p>
          <a:p>
            <a:pPr>
              <a:buClr>
                <a:srgbClr val="5278C4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Mitochondrial DNA transfer </a:t>
            </a:r>
          </a:p>
          <a:p>
            <a:pPr lvl="1">
              <a:buClr>
                <a:srgbClr val="5278C4"/>
              </a:buClr>
              <a:buFont typeface="Wingdings" panose="05000000000000000000" pitchFamily="2" charset="2"/>
              <a:buChar char="§"/>
            </a:pPr>
            <a:r>
              <a:rPr lang="en-US" altLang="en-US" sz="2000" dirty="0"/>
              <a:t>Allowed in UK, not currently allowed in US</a:t>
            </a:r>
          </a:p>
          <a:p>
            <a:pPr>
              <a:buClr>
                <a:srgbClr val="5278C4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Transfer of mosaic </a:t>
            </a:r>
            <a:r>
              <a:rPr lang="en-US" sz="2400" dirty="0" smtClean="0"/>
              <a:t>embryos (already here)</a:t>
            </a:r>
            <a:endParaRPr lang="en-US" sz="2400" dirty="0"/>
          </a:p>
          <a:p>
            <a:pPr>
              <a:buClr>
                <a:srgbClr val="5278C4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Whole exome sequencing of </a:t>
            </a:r>
            <a:r>
              <a:rPr lang="en-US" sz="2400" dirty="0" smtClean="0"/>
              <a:t>embryos (reported on a research basis)</a:t>
            </a:r>
            <a:endParaRPr lang="en-US" sz="2400" dirty="0"/>
          </a:p>
          <a:p>
            <a:pPr>
              <a:buClr>
                <a:srgbClr val="5278C4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Targeted genomic editing of </a:t>
            </a:r>
            <a:r>
              <a:rPr lang="en-US" sz="2400" dirty="0" smtClean="0"/>
              <a:t>embryos (reported on a research basis)</a:t>
            </a:r>
            <a:endParaRPr lang="en-US" sz="2400" dirty="0"/>
          </a:p>
          <a:p>
            <a:pPr>
              <a:buClr>
                <a:srgbClr val="5278C4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7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none" dirty="0" smtClean="0"/>
              <a:t>Disclosures</a:t>
            </a:r>
            <a:endParaRPr lang="en-US" sz="40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 have no disclosures.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674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cap="none" dirty="0" smtClean="0"/>
              <a:t>What do you need to know?</a:t>
            </a:r>
            <a:endParaRPr lang="en-US" sz="40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54384"/>
            <a:ext cx="11029615" cy="4488159"/>
          </a:xfrm>
        </p:spPr>
        <p:txBody>
          <a:bodyPr>
            <a:noAutofit/>
          </a:bodyPr>
          <a:lstStyle/>
          <a:p>
            <a:r>
              <a:rPr lang="en-US" sz="2400" dirty="0" smtClean="0"/>
              <a:t>PGT can </a:t>
            </a:r>
            <a:r>
              <a:rPr lang="en-US" sz="2400" dirty="0"/>
              <a:t>be performed for most single gene conditions and for many chromosome abnormalities</a:t>
            </a:r>
          </a:p>
          <a:p>
            <a:pPr lvl="1"/>
            <a:r>
              <a:rPr lang="en-US" sz="2000" b="1" dirty="0"/>
              <a:t>Recommendation: Confirm with a </a:t>
            </a:r>
            <a:r>
              <a:rPr lang="en-US" sz="2000" b="1" dirty="0" smtClean="0"/>
              <a:t>PGT </a:t>
            </a:r>
            <a:r>
              <a:rPr lang="en-US" sz="2000" b="1" dirty="0"/>
              <a:t>lab that testing can be performed in your patient’s situation</a:t>
            </a:r>
          </a:p>
          <a:p>
            <a:endParaRPr lang="en-US" sz="1400" dirty="0" smtClean="0"/>
          </a:p>
          <a:p>
            <a:r>
              <a:rPr lang="en-US" sz="2400" dirty="0" smtClean="0"/>
              <a:t>For </a:t>
            </a:r>
            <a:r>
              <a:rPr lang="en-US" sz="2400" dirty="0"/>
              <a:t>single gene conditions, testing is typically performed using linkage analysis/haplotyping </a:t>
            </a:r>
            <a:r>
              <a:rPr lang="en-US" sz="2400" dirty="0" smtClean="0"/>
              <a:t>(direct </a:t>
            </a:r>
            <a:r>
              <a:rPr lang="en-US" sz="2400" dirty="0"/>
              <a:t>mutation </a:t>
            </a:r>
            <a:r>
              <a:rPr lang="en-US" sz="2400" dirty="0" smtClean="0"/>
              <a:t>analysis </a:t>
            </a:r>
            <a:r>
              <a:rPr lang="en-US" sz="2400" dirty="0" smtClean="0"/>
              <a:t>used less </a:t>
            </a:r>
            <a:r>
              <a:rPr lang="en-US" sz="2400" dirty="0" smtClean="0"/>
              <a:t>commonly)</a:t>
            </a:r>
            <a:endParaRPr lang="en-US" sz="2400" dirty="0"/>
          </a:p>
          <a:p>
            <a:pPr lvl="1"/>
            <a:r>
              <a:rPr lang="en-US" sz="2000" dirty="0"/>
              <a:t>Requires several weeks for test set up</a:t>
            </a:r>
          </a:p>
          <a:p>
            <a:pPr lvl="1"/>
            <a:r>
              <a:rPr lang="en-US" sz="2000" dirty="0"/>
              <a:t>Typically samples from multiple family members are needed for test set up</a:t>
            </a:r>
          </a:p>
          <a:p>
            <a:pPr lvl="1"/>
            <a:r>
              <a:rPr lang="en-US" sz="2000" b="1" dirty="0"/>
              <a:t>Recommendation: Contact a </a:t>
            </a:r>
            <a:r>
              <a:rPr lang="en-US" sz="2000" b="1" dirty="0" smtClean="0"/>
              <a:t>PGT </a:t>
            </a:r>
            <a:r>
              <a:rPr lang="en-US" sz="2000" b="1" dirty="0" smtClean="0"/>
              <a:t>lab </a:t>
            </a:r>
            <a:r>
              <a:rPr lang="en-US" sz="2000" b="1" dirty="0"/>
              <a:t>to discuss what would be required in your patient’s situation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242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cap="none" dirty="0" smtClean="0"/>
              <a:t>What do you need to know?</a:t>
            </a:r>
            <a:endParaRPr lang="en-US" sz="40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89759"/>
          </a:xfrm>
        </p:spPr>
        <p:txBody>
          <a:bodyPr>
            <a:noAutofit/>
          </a:bodyPr>
          <a:lstStyle/>
          <a:p>
            <a:r>
              <a:rPr lang="en-US" sz="2800" dirty="0" smtClean="0"/>
              <a:t>PGT </a:t>
            </a:r>
            <a:r>
              <a:rPr lang="en-US" sz="2800" dirty="0"/>
              <a:t>does not replace prenatal or postnatal testing</a:t>
            </a:r>
          </a:p>
          <a:p>
            <a:r>
              <a:rPr lang="en-US" sz="2800" dirty="0"/>
              <a:t>Risk of embryo biopsy</a:t>
            </a:r>
          </a:p>
          <a:p>
            <a:r>
              <a:rPr lang="en-US" sz="2800" dirty="0"/>
              <a:t>Cost/Insurance</a:t>
            </a:r>
          </a:p>
          <a:p>
            <a:pPr lvl="1"/>
            <a:r>
              <a:rPr lang="en-US" sz="2400" dirty="0"/>
              <a:t>Letters to insurance</a:t>
            </a:r>
          </a:p>
          <a:p>
            <a:pPr lvl="1"/>
            <a:r>
              <a:rPr lang="en-US" sz="2400" dirty="0"/>
              <a:t>Grants/Scholarships</a:t>
            </a:r>
          </a:p>
          <a:p>
            <a:pPr lvl="2"/>
            <a:r>
              <a:rPr lang="en-US" sz="2000" dirty="0">
                <a:hlinkClick r:id="rId2"/>
              </a:rPr>
              <a:t>http://www.resolve.org/family-building-options/making-treatment-affordable/infertility-treatment-grants-and-scholarships.html</a:t>
            </a:r>
            <a:endParaRPr lang="en-US" sz="2000" dirty="0"/>
          </a:p>
          <a:p>
            <a:pPr lvl="2"/>
            <a:r>
              <a:rPr lang="en-US" sz="2000" dirty="0">
                <a:hlinkClick r:id="rId3"/>
              </a:rPr>
              <a:t>http://www.fertilethoughts.com/financing-your-infertility-treatments-grants</a:t>
            </a:r>
            <a:endParaRPr lang="en-US" sz="20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170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cap="none" dirty="0" smtClean="0"/>
              <a:t>What do patients need to think about?</a:t>
            </a:r>
            <a:endParaRPr lang="en-US" sz="40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IVF </a:t>
            </a:r>
            <a:r>
              <a:rPr lang="en-US" sz="3200" dirty="0"/>
              <a:t>with PGT does not guarantee a pregnancy.</a:t>
            </a:r>
          </a:p>
          <a:p>
            <a:r>
              <a:rPr lang="en-US" sz="3200" dirty="0"/>
              <a:t>Are they comfortable with the IVF and PGT process and the costs (financial, physical, psychological, etc…)?</a:t>
            </a:r>
          </a:p>
          <a:p>
            <a:r>
              <a:rPr lang="en-US" sz="3200" dirty="0"/>
              <a:t>What will they do with affected embryos?  Are they comfortable with discarding embryos?</a:t>
            </a:r>
          </a:p>
          <a:p>
            <a:r>
              <a:rPr lang="en-US" sz="3200" dirty="0"/>
              <a:t>What will they do if they have no unaffected embryos</a:t>
            </a:r>
            <a:r>
              <a:rPr lang="en-US" sz="3200" dirty="0" smtClean="0"/>
              <a:t>?</a:t>
            </a:r>
          </a:p>
          <a:p>
            <a:r>
              <a:rPr lang="en-US" sz="3200" dirty="0" smtClean="0"/>
              <a:t>What will they do with extra “normal” embryos?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002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cap="none" dirty="0" smtClean="0"/>
              <a:t>Three </a:t>
            </a:r>
            <a:r>
              <a:rPr lang="en-US" sz="4000" cap="none" dirty="0" smtClean="0"/>
              <a:t>Takeaways</a:t>
            </a:r>
            <a:endParaRPr lang="en-US" sz="40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49613"/>
          </a:xfrm>
        </p:spPr>
        <p:txBody>
          <a:bodyPr>
            <a:noAutofit/>
          </a:bodyPr>
          <a:lstStyle/>
          <a:p>
            <a:r>
              <a:rPr lang="en-US" sz="2400" dirty="0" smtClean="0"/>
              <a:t>PGT </a:t>
            </a:r>
            <a:r>
              <a:rPr lang="en-US" sz="2400" dirty="0"/>
              <a:t>is an option that your patients should be made aware </a:t>
            </a:r>
            <a:r>
              <a:rPr lang="en-US" sz="2400" dirty="0" smtClean="0"/>
              <a:t>of</a:t>
            </a:r>
            <a:endParaRPr lang="en-US" sz="2400" dirty="0"/>
          </a:p>
          <a:p>
            <a:r>
              <a:rPr lang="en-US" sz="2400" dirty="0" smtClean="0"/>
              <a:t>You </a:t>
            </a:r>
            <a:r>
              <a:rPr lang="en-US" sz="2400" b="1" dirty="0" smtClean="0"/>
              <a:t>will</a:t>
            </a:r>
            <a:r>
              <a:rPr lang="en-US" sz="2400" dirty="0" smtClean="0"/>
              <a:t> run into a patient who has had some type of PGT at some point in your practice</a:t>
            </a:r>
          </a:p>
          <a:p>
            <a:r>
              <a:rPr lang="en-US" sz="2400" dirty="0" smtClean="0"/>
              <a:t>You </a:t>
            </a:r>
            <a:r>
              <a:rPr lang="en-US" sz="2400" dirty="0"/>
              <a:t>don’t have to know all the ins and outs of PGT but you should know where to refer your patients for a more detailed discussion if they are interested in learning more about </a:t>
            </a:r>
            <a:r>
              <a:rPr lang="en-US" sz="2400" dirty="0" smtClean="0"/>
              <a:t>this option </a:t>
            </a:r>
            <a:endParaRPr lang="en-US" sz="2400" dirty="0"/>
          </a:p>
          <a:p>
            <a:pPr lvl="1"/>
            <a:r>
              <a:rPr lang="en-US" sz="2000" dirty="0"/>
              <a:t>NSGC ART/Infertility SIG</a:t>
            </a:r>
          </a:p>
          <a:p>
            <a:pPr lvl="1"/>
            <a:r>
              <a:rPr lang="en-US" sz="2000" dirty="0"/>
              <a:t>NSGC Find a Genetic Counselor Tool</a:t>
            </a:r>
          </a:p>
          <a:p>
            <a:pPr lvl="2"/>
            <a:r>
              <a:rPr lang="en-US" sz="1800" dirty="0"/>
              <a:t>Search using the “PGD/Preconception” or ART/Preimplantation Genetic Disorders” options under types of specialization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020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ertility Questions stock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345" y="1087582"/>
            <a:ext cx="4191000" cy="528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64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cap="none" dirty="0" smtClean="0"/>
              <a:t>Preimplantation Genetic Testing (PGT)</a:t>
            </a:r>
            <a:endParaRPr lang="en-US" sz="4000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4327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 option for women/couples to </a:t>
            </a:r>
            <a:r>
              <a:rPr lang="en-US" sz="2800" b="1" dirty="0" smtClean="0"/>
              <a:t>reduce</a:t>
            </a:r>
            <a:r>
              <a:rPr lang="en-US" sz="2800" dirty="0" smtClean="0"/>
              <a:t> the risk for genetic disorder in a pregnancy by:</a:t>
            </a:r>
          </a:p>
          <a:p>
            <a:pPr lvl="1"/>
            <a:r>
              <a:rPr lang="en-US" sz="2400" dirty="0" smtClean="0"/>
              <a:t>Using in vitro fertilization (IVF) and genetic testing or screening</a:t>
            </a:r>
          </a:p>
          <a:p>
            <a:pPr lvl="1"/>
            <a:r>
              <a:rPr lang="en-US" sz="2400" dirty="0" smtClean="0"/>
              <a:t>Implanting only embryos that are not expected to have the genetic abnormality of concern</a:t>
            </a:r>
          </a:p>
          <a:p>
            <a:r>
              <a:rPr lang="en-US" sz="2800" dirty="0" smtClean="0"/>
              <a:t>Requires</a:t>
            </a:r>
          </a:p>
          <a:p>
            <a:pPr lvl="1"/>
            <a:r>
              <a:rPr lang="en-US" sz="2400" dirty="0" smtClean="0"/>
              <a:t>IVF</a:t>
            </a:r>
          </a:p>
          <a:p>
            <a:pPr lvl="1"/>
            <a:r>
              <a:rPr lang="en-US" sz="2400" dirty="0" smtClean="0"/>
              <a:t>Genetic testing of embryos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068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cap="none" dirty="0" smtClean="0"/>
              <a:t>PGT - Terminology</a:t>
            </a:r>
            <a:endParaRPr lang="en-US" sz="40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402160"/>
            <a:ext cx="11029615" cy="3678303"/>
          </a:xfrm>
        </p:spPr>
        <p:txBody>
          <a:bodyPr>
            <a:noAutofit/>
          </a:bodyPr>
          <a:lstStyle/>
          <a:p>
            <a:r>
              <a:rPr lang="en-US" sz="2800" dirty="0" smtClean="0"/>
              <a:t>A </a:t>
            </a:r>
            <a:r>
              <a:rPr lang="en-US" sz="2800" dirty="0"/>
              <a:t>test performed to analyze the DNA from oocytes (polar bodies) or embryos (cleavage stage or blastocyst) for HLA-typing or for determining genetic abnormalities. (ASRM definition</a:t>
            </a:r>
            <a:r>
              <a:rPr lang="en-US" sz="2800" dirty="0" smtClean="0"/>
              <a:t>)</a:t>
            </a:r>
          </a:p>
          <a:p>
            <a:endParaRPr lang="en-US" sz="1000" dirty="0"/>
          </a:p>
          <a:p>
            <a:r>
              <a:rPr lang="en-US" sz="2800" dirty="0" smtClean="0"/>
              <a:t>Types </a:t>
            </a:r>
            <a:r>
              <a:rPr lang="en-US" sz="2800" dirty="0"/>
              <a:t>of </a:t>
            </a:r>
            <a:r>
              <a:rPr lang="en-US" sz="2800" dirty="0" smtClean="0"/>
              <a:t>PGT</a:t>
            </a:r>
          </a:p>
          <a:p>
            <a:pPr lvl="1"/>
            <a:r>
              <a:rPr lang="en-US" sz="2400" dirty="0" smtClean="0"/>
              <a:t>PGT-A </a:t>
            </a:r>
            <a:r>
              <a:rPr lang="en-US" sz="2400" dirty="0"/>
              <a:t>→ for aneuploidy</a:t>
            </a:r>
          </a:p>
          <a:p>
            <a:pPr lvl="1"/>
            <a:r>
              <a:rPr lang="en-US" sz="2400" dirty="0" smtClean="0"/>
              <a:t>PGT-M </a:t>
            </a:r>
            <a:r>
              <a:rPr lang="en-US" sz="2400" dirty="0"/>
              <a:t>→ for monogenic/single gene conditions</a:t>
            </a:r>
          </a:p>
          <a:p>
            <a:pPr lvl="1"/>
            <a:r>
              <a:rPr lang="en-US" sz="2400" dirty="0" smtClean="0"/>
              <a:t>PGT-SR </a:t>
            </a:r>
            <a:r>
              <a:rPr lang="en-US" sz="2400" dirty="0"/>
              <a:t>→ for </a:t>
            </a:r>
            <a:r>
              <a:rPr lang="en-US" sz="2400" dirty="0" smtClean="0"/>
              <a:t>structural chromosomal rearrangements</a:t>
            </a:r>
            <a:endParaRPr lang="en-US" sz="2400" dirty="0"/>
          </a:p>
          <a:p>
            <a:pPr lvl="1"/>
            <a:r>
              <a:rPr lang="en-US" sz="2400" dirty="0" smtClean="0"/>
              <a:t>PGT-HLA </a:t>
            </a:r>
            <a:r>
              <a:rPr lang="en-US" sz="2400" dirty="0"/>
              <a:t>→ for HLA </a:t>
            </a:r>
            <a:r>
              <a:rPr lang="en-US" sz="2400" dirty="0" smtClean="0"/>
              <a:t>typing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008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cap="none" dirty="0" smtClean="0"/>
              <a:t>IVF</a:t>
            </a:r>
            <a:endParaRPr lang="en-US" sz="40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754902"/>
            <a:ext cx="11029615" cy="3226439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The </a:t>
            </a:r>
            <a:r>
              <a:rPr lang="en-US" altLang="en-US" sz="2800" dirty="0"/>
              <a:t>basic steps of an IVF cycle are</a:t>
            </a:r>
          </a:p>
          <a:p>
            <a:pPr lvl="1"/>
            <a:r>
              <a:rPr lang="en-US" altLang="en-US" sz="2400" dirty="0"/>
              <a:t>Ovarian stimulation</a:t>
            </a:r>
          </a:p>
          <a:p>
            <a:pPr lvl="1"/>
            <a:r>
              <a:rPr lang="en-US" altLang="en-US" sz="2400" dirty="0"/>
              <a:t>Egg retrieval</a:t>
            </a:r>
          </a:p>
          <a:p>
            <a:pPr lvl="1"/>
            <a:r>
              <a:rPr lang="en-US" altLang="en-US" sz="2400" dirty="0"/>
              <a:t>Insemination, fertilization, embryo culture</a:t>
            </a:r>
          </a:p>
          <a:p>
            <a:pPr lvl="1"/>
            <a:r>
              <a:rPr lang="en-US" altLang="en-US" sz="2400" dirty="0"/>
              <a:t>Embryo transfer</a:t>
            </a:r>
          </a:p>
          <a:p>
            <a:endParaRPr lang="en-US" sz="16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78837B1-9F7E-754A-B89B-486942645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" y="4618183"/>
            <a:ext cx="2551744" cy="223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168" r="11072"/>
          <a:stretch/>
        </p:blipFill>
        <p:spPr>
          <a:xfrm>
            <a:off x="2854048" y="4618183"/>
            <a:ext cx="2890981" cy="2254776"/>
          </a:xfrm>
          <a:prstGeom prst="rect">
            <a:avLst/>
          </a:prstGeom>
        </p:spPr>
      </p:pic>
      <p:pic>
        <p:nvPicPr>
          <p:cNvPr id="6" name="Picture 4" descr="http://knol.google.com/k/-/-/y3nX1p4o/yvPEiA/NEJM%20illus%20in%20color%20KNO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2" t="63104"/>
          <a:stretch/>
        </p:blipFill>
        <p:spPr bwMode="auto">
          <a:xfrm>
            <a:off x="8765309" y="4629377"/>
            <a:ext cx="3426690" cy="224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5868" y="4451927"/>
            <a:ext cx="2636679" cy="240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9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cap="none" dirty="0" smtClean="0"/>
              <a:t>PGT - Requirements</a:t>
            </a:r>
            <a:endParaRPr lang="en-US" sz="40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460064"/>
            <a:ext cx="11029615" cy="367830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 addition to IVF, PGT requires:</a:t>
            </a:r>
          </a:p>
          <a:p>
            <a:pPr lvl="1"/>
            <a:r>
              <a:rPr lang="en-US" sz="2800" dirty="0" smtClean="0"/>
              <a:t>Test set-up</a:t>
            </a:r>
          </a:p>
          <a:p>
            <a:pPr lvl="1"/>
            <a:r>
              <a:rPr lang="en-US" sz="2800" dirty="0" smtClean="0"/>
              <a:t>Embryo biopsy</a:t>
            </a:r>
          </a:p>
          <a:p>
            <a:pPr lvl="1"/>
            <a:r>
              <a:rPr lang="en-US" sz="2800" dirty="0" smtClean="0"/>
              <a:t>Genetic testing of biopsied cells (often requiring test set-up)</a:t>
            </a:r>
          </a:p>
          <a:p>
            <a:pPr lvl="1"/>
            <a:r>
              <a:rPr lang="en-US" sz="2800" dirty="0" smtClean="0"/>
              <a:t>Cryopreservation of embryos</a:t>
            </a:r>
          </a:p>
        </p:txBody>
      </p:sp>
      <p:pic>
        <p:nvPicPr>
          <p:cNvPr id="2050" name="Picture 2" descr="Image result for embryo cryopreserv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711" y="4923036"/>
            <a:ext cx="2214998" cy="187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blastocyst biop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4968990"/>
            <a:ext cx="1865169" cy="182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18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cap="none" dirty="0" smtClean="0"/>
              <a:t>PGT - Indications</a:t>
            </a:r>
            <a:endParaRPr lang="en-US" sz="40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PGT-M</a:t>
            </a:r>
          </a:p>
          <a:p>
            <a:pPr lvl="1"/>
            <a:r>
              <a:rPr lang="en-US" sz="2000" dirty="0" smtClean="0"/>
              <a:t>Single gene disorders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PGT-SR</a:t>
            </a:r>
          </a:p>
          <a:p>
            <a:pPr lvl="1"/>
            <a:r>
              <a:rPr lang="en-US" sz="2000" dirty="0" smtClean="0"/>
              <a:t>Balanced translocations</a:t>
            </a:r>
          </a:p>
          <a:p>
            <a:pPr lvl="1"/>
            <a:r>
              <a:rPr lang="en-US" sz="2000" dirty="0" smtClean="0"/>
              <a:t>Inversions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329599"/>
            <a:ext cx="5422392" cy="3633047"/>
          </a:xfrm>
        </p:spPr>
        <p:txBody>
          <a:bodyPr>
            <a:normAutofit/>
          </a:bodyPr>
          <a:lstStyle/>
          <a:p>
            <a:r>
              <a:rPr lang="en-US" sz="2400" dirty="0"/>
              <a:t>PGT-A</a:t>
            </a:r>
          </a:p>
          <a:p>
            <a:pPr lvl="1"/>
            <a:r>
              <a:rPr lang="en-US" sz="2000" dirty="0"/>
              <a:t>Sex selection for genetic indications</a:t>
            </a:r>
          </a:p>
          <a:p>
            <a:pPr lvl="1"/>
            <a:r>
              <a:rPr lang="en-US" sz="2000" dirty="0"/>
              <a:t>Maternal age</a:t>
            </a:r>
          </a:p>
          <a:p>
            <a:pPr lvl="1"/>
            <a:r>
              <a:rPr lang="en-US" sz="2000" dirty="0"/>
              <a:t>Recurrent pregnancy loss</a:t>
            </a:r>
          </a:p>
          <a:p>
            <a:pPr lvl="1"/>
            <a:r>
              <a:rPr lang="en-US" sz="2000" dirty="0"/>
              <a:t>Repetitive IVF </a:t>
            </a:r>
            <a:r>
              <a:rPr lang="en-US" sz="2000" dirty="0" smtClean="0"/>
              <a:t>failure</a:t>
            </a:r>
          </a:p>
          <a:p>
            <a:pPr lvl="1"/>
            <a:endParaRPr lang="en-US" sz="2000" dirty="0"/>
          </a:p>
          <a:p>
            <a:r>
              <a:rPr lang="en-US" sz="2400" dirty="0"/>
              <a:t>PGT-HLA</a:t>
            </a:r>
          </a:p>
          <a:p>
            <a:pPr lvl="1"/>
            <a:r>
              <a:rPr lang="en-US" sz="2000" dirty="0"/>
              <a:t>When HLA typing is </a:t>
            </a:r>
            <a:r>
              <a:rPr lang="en-US" sz="2000" dirty="0" smtClean="0"/>
              <a:t>needed/desired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4509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cap="none" dirty="0" smtClean="0"/>
              <a:t>PGT – Test Set-up</a:t>
            </a:r>
            <a:endParaRPr lang="en-US" sz="4000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1192" y="1930400"/>
            <a:ext cx="11029615" cy="4618182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altLang="en-US" sz="3300" dirty="0"/>
              <a:t>Prior to starting IVF the lab that will be performing the testing will need to design a genetic test specific to the patient/couple’s situation</a:t>
            </a:r>
          </a:p>
          <a:p>
            <a:r>
              <a:rPr lang="en-US" altLang="en-US" sz="3300" dirty="0"/>
              <a:t>What do they need?</a:t>
            </a:r>
          </a:p>
          <a:p>
            <a:pPr lvl="1"/>
            <a:r>
              <a:rPr lang="en-US" altLang="en-US" sz="2800" dirty="0"/>
              <a:t>Copies of genetic test results</a:t>
            </a:r>
          </a:p>
          <a:p>
            <a:pPr lvl="1"/>
            <a:r>
              <a:rPr lang="en-US" altLang="en-US" sz="2800" dirty="0"/>
              <a:t>Blood/saliva/DNA samples from the couple and possibly other family members</a:t>
            </a:r>
          </a:p>
          <a:p>
            <a:pPr lvl="1"/>
            <a:r>
              <a:rPr lang="en-US" altLang="en-US" sz="2800" dirty="0"/>
              <a:t>Time </a:t>
            </a:r>
          </a:p>
          <a:p>
            <a:pPr lvl="2"/>
            <a:r>
              <a:rPr lang="en-US" altLang="en-US" sz="2600" dirty="0"/>
              <a:t>Test set typically takes several weeks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26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cap="none" dirty="0" smtClean="0"/>
              <a:t>PGT-M</a:t>
            </a:r>
            <a:endParaRPr lang="en-US" sz="40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Current standard of practice is to use targeted haplotyping of closely linked or intragenic informative polymorphic markers (SNPs or STRs) with or without direct mutation detection</a:t>
            </a:r>
          </a:p>
          <a:p>
            <a:endParaRPr lang="en-US" sz="3200" dirty="0" smtClean="0"/>
          </a:p>
          <a:p>
            <a:r>
              <a:rPr lang="en-US" sz="3200" dirty="0" smtClean="0"/>
              <a:t>Often </a:t>
            </a:r>
            <a:r>
              <a:rPr lang="en-US" sz="3200" dirty="0"/>
              <a:t>several weeks are required for test set-up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30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186</TotalTime>
  <Words>1153</Words>
  <Application>Microsoft Office PowerPoint</Application>
  <PresentationFormat>Widescreen</PresentationFormat>
  <Paragraphs>236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Gill Sans MT</vt:lpstr>
      <vt:lpstr>Wingdings</vt:lpstr>
      <vt:lpstr>Wingdings 2</vt:lpstr>
      <vt:lpstr>Dividend</vt:lpstr>
      <vt:lpstr>Preimplantation Genetic Testing (PGT): Review,  What’s new and  What you need to know</vt:lpstr>
      <vt:lpstr>Disclosures</vt:lpstr>
      <vt:lpstr>Preimplantation Genetic Testing (PGT)</vt:lpstr>
      <vt:lpstr>PGT - Terminology</vt:lpstr>
      <vt:lpstr>IVF</vt:lpstr>
      <vt:lpstr>PGT - Requirements</vt:lpstr>
      <vt:lpstr>PGT - Indications</vt:lpstr>
      <vt:lpstr>PGT – Test Set-up</vt:lpstr>
      <vt:lpstr>PGT-M</vt:lpstr>
      <vt:lpstr>PGT-M - Considerations</vt:lpstr>
      <vt:lpstr>PGT-M - New Complexities</vt:lpstr>
      <vt:lpstr>PGT-A and PGT-SR</vt:lpstr>
      <vt:lpstr>PGT-A/PGT-SR Technology Comparison</vt:lpstr>
      <vt:lpstr>PGT-A/PGT-SR - Possible Results</vt:lpstr>
      <vt:lpstr>PGT-A/PGT-SR - Considerations</vt:lpstr>
      <vt:lpstr>PGT-A/PGT-SR – New (but old) Complexities </vt:lpstr>
      <vt:lpstr>Mosaicism</vt:lpstr>
      <vt:lpstr>Mosaicism</vt:lpstr>
      <vt:lpstr>What’s Next?</vt:lpstr>
      <vt:lpstr>What do you need to know?</vt:lpstr>
      <vt:lpstr>What do you need to know?</vt:lpstr>
      <vt:lpstr>What do patients need to think about?</vt:lpstr>
      <vt:lpstr>Three Takeaways</vt:lpstr>
      <vt:lpstr>PowerPoint Presentation</vt:lpstr>
    </vt:vector>
  </TitlesOfParts>
  <Company>Baylor College of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Darilek, Sandra A</dc:creator>
  <cp:lastModifiedBy>Darilek, Sandra A</cp:lastModifiedBy>
  <cp:revision>24</cp:revision>
  <dcterms:created xsi:type="dcterms:W3CDTF">2019-01-21T21:53:24Z</dcterms:created>
  <dcterms:modified xsi:type="dcterms:W3CDTF">2019-01-27T22:19:52Z</dcterms:modified>
</cp:coreProperties>
</file>