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17"/>
  </p:notesMasterIdLst>
  <p:sldIdLst>
    <p:sldId id="256" r:id="rId2"/>
    <p:sldId id="260" r:id="rId3"/>
    <p:sldId id="261" r:id="rId4"/>
    <p:sldId id="263" r:id="rId5"/>
    <p:sldId id="264" r:id="rId6"/>
    <p:sldId id="269" r:id="rId7"/>
    <p:sldId id="265" r:id="rId8"/>
    <p:sldId id="266" r:id="rId9"/>
    <p:sldId id="267" r:id="rId10"/>
    <p:sldId id="268" r:id="rId11"/>
    <p:sldId id="271" r:id="rId12"/>
    <p:sldId id="274" r:id="rId13"/>
    <p:sldId id="273" r:id="rId14"/>
    <p:sldId id="272" r:id="rId15"/>
    <p:sldId id="262" r:id="rId1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4A5AE"/>
    <a:srgbClr val="F3852F"/>
    <a:srgbClr val="FFFFFF"/>
    <a:srgbClr val="6ECFD4"/>
    <a:srgbClr val="A8DCD9"/>
    <a:srgbClr val="A9E2E5"/>
    <a:srgbClr val="F0FAFA"/>
    <a:srgbClr val="DFF4F5"/>
    <a:srgbClr val="3BB9C3"/>
    <a:srgbClr val="3BBDC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378" autoAdjust="0"/>
    <p:restoredTop sz="83147" autoAdjust="0"/>
  </p:normalViewPr>
  <p:slideViewPr>
    <p:cSldViewPr snapToGrid="0">
      <p:cViewPr varScale="1">
        <p:scale>
          <a:sx n="130" d="100"/>
          <a:sy n="130" d="100"/>
        </p:scale>
        <p:origin x="312" y="18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diagrams/colors1.xml><?xml version="1.0" encoding="utf-8"?>
<dgm:colorsDef xmlns:dgm="http://schemas.openxmlformats.org/drawingml/2006/diagram" xmlns:a="http://schemas.openxmlformats.org/drawingml/2006/main" uniqueId="urn:microsoft.com/office/officeart/2005/8/colors/accent3_4">
  <dgm:title val=""/>
  <dgm:desc val=""/>
  <dgm:catLst>
    <dgm:cat type="accent3" pri="11400"/>
  </dgm:catLst>
  <dgm:styleLbl name="node0">
    <dgm:fillClrLst meth="cycle">
      <a:schemeClr val="accent3">
        <a:shade val="60000"/>
      </a:schemeClr>
    </dgm:fillClrLst>
    <dgm:linClrLst meth="repeat">
      <a:schemeClr val="lt1"/>
    </dgm:linClrLst>
    <dgm:effectClrLst/>
    <dgm:txLinClrLst/>
    <dgm:txFillClrLst/>
    <dgm:txEffectClrLst/>
  </dgm:styleLbl>
  <dgm:styleLbl name="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alignNode1">
    <dgm:fillClrLst meth="cycle">
      <a:schemeClr val="accent3">
        <a:shade val="50000"/>
      </a:schemeClr>
      <a:schemeClr val="accent3">
        <a:tint val="55000"/>
      </a:schemeClr>
    </dgm:fillClrLst>
    <dgm:linClrLst meth="cycle">
      <a:schemeClr val="accent3">
        <a:shade val="50000"/>
      </a:schemeClr>
      <a:schemeClr val="accent3">
        <a:tint val="55000"/>
      </a:schemeClr>
    </dgm:linClrLst>
    <dgm:effectClrLst/>
    <dgm:txLinClrLst/>
    <dgm:txFillClrLst/>
    <dgm:txEffectClrLst/>
  </dgm:styleLbl>
  <dgm:styleLbl name="lnNode1">
    <dgm:fillClrLst meth="cycle">
      <a:schemeClr val="accent3">
        <a:shade val="50000"/>
      </a:schemeClr>
      <a:schemeClr val="accent3">
        <a:tint val="55000"/>
      </a:schemeClr>
    </dgm:fillClrLst>
    <dgm:linClrLst meth="repeat">
      <a:schemeClr val="lt1"/>
    </dgm:linClrLst>
    <dgm:effectClrLst/>
    <dgm:txLinClrLst/>
    <dgm:txFillClrLst/>
    <dgm:txEffectClrLst/>
  </dgm:styleLbl>
  <dgm:styleLbl name="vennNode1">
    <dgm:fillClrLst meth="cycle">
      <a:schemeClr val="accent3">
        <a:shade val="80000"/>
        <a:alpha val="50000"/>
      </a:schemeClr>
      <a:schemeClr val="accent3">
        <a:tint val="50000"/>
        <a:alpha val="50000"/>
      </a:schemeClr>
    </dgm:fillClrLst>
    <dgm:linClrLst meth="repeat">
      <a:schemeClr val="lt1"/>
    </dgm:linClrLst>
    <dgm:effectClrLst/>
    <dgm:txLinClrLst/>
    <dgm:txFillClrLst/>
    <dgm:txEffectClrLst/>
  </dgm:styleLbl>
  <dgm:styleLbl name="node2">
    <dgm:fillClrLst>
      <a:schemeClr val="accent3">
        <a:shade val="80000"/>
      </a:schemeClr>
    </dgm:fillClrLst>
    <dgm:linClrLst meth="repeat">
      <a:schemeClr val="lt1"/>
    </dgm:linClrLst>
    <dgm:effectClrLst/>
    <dgm:txLinClrLst/>
    <dgm:txFillClrLst/>
    <dgm:txEffectClrLst/>
  </dgm:styleLbl>
  <dgm:styleLbl name="node3">
    <dgm:fillClrLst>
      <a:schemeClr val="accent3">
        <a:tint val="99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f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bgSibTrans2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dgm:txEffectClrLst/>
  </dgm:styleLbl>
  <dgm:styleLbl name="sibTrans1D1">
    <dgm:fillClrLst meth="cycle">
      <a:schemeClr val="accent3">
        <a:shade val="90000"/>
      </a:schemeClr>
      <a:schemeClr val="accent3">
        <a:tint val="50000"/>
      </a:schemeClr>
    </dgm:fillClrLst>
    <dgm:linClrLst meth="cycle">
      <a:schemeClr val="accent3">
        <a:shade val="90000"/>
      </a:schemeClr>
      <a:schemeClr val="accent3">
        <a:tint val="5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0000"/>
      </a:schemeClr>
    </dgm:fillClrLst>
    <dgm:linClrLst meth="repeat">
      <a:schemeClr val="lt1"/>
    </dgm:linClrLst>
    <dgm:effectClrLst/>
    <dgm:txLinClrLst/>
    <dgm:txFillClrLst/>
    <dgm:txEffectClrLst/>
  </dgm:styleLbl>
  <dgm:styleLbl name="asst3">
    <dgm:fillClrLst>
      <a:schemeClr val="accent3">
        <a:tint val="70000"/>
      </a:schemeClr>
    </dgm:fillClrLst>
    <dgm:linClrLst meth="repeat">
      <a:schemeClr val="lt1"/>
    </dgm:linClrLst>
    <dgm:effectClrLst/>
    <dgm:txLinClrLst/>
    <dgm:txFillClrLst/>
    <dgm:txEffectClrLst/>
  </dgm:styleLbl>
  <dgm:styleLbl name="asst4">
    <dgm:fillClrLst>
      <a:schemeClr val="accent3">
        <a:tint val="5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shade val="80000"/>
      </a:schemeClr>
    </dgm:linClrLst>
    <dgm:effectClrLst/>
    <dgm:txLinClrLst/>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dk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3">
        <a:tint val="90000"/>
      </a:schemeClr>
    </dgm:linClrLst>
    <dgm:effectClrLst/>
    <dgm:txLinClrLst/>
    <dgm:txFillClrLst meth="repeat">
      <a:schemeClr val="tx1"/>
    </dgm:txFillClrLst>
    <dgm:txEffectClrLst/>
  </dgm:styleLbl>
  <dgm:styleLbl name="parChTrans1D3">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parChTrans1D4">
    <dgm:fillClrLst meth="repeat">
      <a:schemeClr val="accent3">
        <a:tint val="50000"/>
      </a:schemeClr>
    </dgm:fillClrLst>
    <dgm:linClrLst meth="repeat">
      <a:schemeClr val="accent3">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3">
        <a:shade val="50000"/>
      </a:schemeClr>
      <a:schemeClr val="accent3">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alignAccFollowNode1">
    <dgm:fillClrLst meth="repeat">
      <a:schemeClr val="accent3">
        <a:alpha val="90000"/>
        <a:tint val="55000"/>
      </a:schemeClr>
    </dgm:fillClrLst>
    <dgm:linClrLst meth="repeat">
      <a:schemeClr val="accent3">
        <a:alpha val="90000"/>
        <a:tint val="55000"/>
      </a:schemeClr>
    </dgm:linClrLst>
    <dgm:effectClrLst/>
    <dgm:txLinClrLst/>
    <dgm:txFillClrLst meth="repeat">
      <a:schemeClr val="dk1"/>
    </dgm:txFillClrLst>
    <dgm:txEffectClrLst/>
  </dgm:styleLbl>
  <dgm:styleLbl name="bgAccFollowNode1">
    <dgm:fillClrLst meth="repeat">
      <a:schemeClr val="accent3">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50000"/>
      </a:schemeClr>
    </dgm:linClrLst>
    <dgm:effectClrLst/>
    <dgm:txLinClrLst/>
    <dgm:txFillClrLst meth="repeat">
      <a:schemeClr val="dk1"/>
    </dgm:txFillClrLst>
    <dgm:txEffectClrLst/>
  </dgm:styleLbl>
  <dgm:styleLbl name="bgShp">
    <dgm:fillClrLst meth="repeat">
      <a:schemeClr val="accent3">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55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0DBFB52-C4A7-4850-BE11-1EC0DCA1F935}" type="doc">
      <dgm:prSet loTypeId="urn:microsoft.com/office/officeart/2005/8/layout/venn1" loCatId="relationship" qsTypeId="urn:microsoft.com/office/officeart/2005/8/quickstyle/simple1" qsCatId="simple" csTypeId="urn:microsoft.com/office/officeart/2005/8/colors/accent3_4" csCatId="accent3" phldr="1"/>
      <dgm:spPr/>
    </dgm:pt>
    <dgm:pt modelId="{A054E364-C2F9-4B38-B6F9-E1C91648D0FE}">
      <dgm:prSet phldrT="[Text]"/>
      <dgm:spPr/>
      <dgm:t>
        <a:bodyPr/>
        <a:lstStyle/>
        <a:p>
          <a:r>
            <a:rPr lang="en-US" dirty="0"/>
            <a:t>Physical</a:t>
          </a:r>
        </a:p>
      </dgm:t>
    </dgm:pt>
    <dgm:pt modelId="{57DE1DD5-82DC-4256-91DC-1607C0394720}" type="parTrans" cxnId="{AABE75AF-DF71-4D59-842E-A61A0028E88C}">
      <dgm:prSet/>
      <dgm:spPr/>
      <dgm:t>
        <a:bodyPr/>
        <a:lstStyle/>
        <a:p>
          <a:endParaRPr lang="en-US"/>
        </a:p>
      </dgm:t>
    </dgm:pt>
    <dgm:pt modelId="{91CE6572-D45E-43FE-B712-E05EF95906C6}" type="sibTrans" cxnId="{AABE75AF-DF71-4D59-842E-A61A0028E88C}">
      <dgm:prSet/>
      <dgm:spPr/>
      <dgm:t>
        <a:bodyPr/>
        <a:lstStyle/>
        <a:p>
          <a:endParaRPr lang="en-US"/>
        </a:p>
      </dgm:t>
    </dgm:pt>
    <dgm:pt modelId="{E2195FA3-0220-4F2D-8276-57A71190989B}">
      <dgm:prSet phldrT="[Text]"/>
      <dgm:spPr/>
      <dgm:t>
        <a:bodyPr/>
        <a:lstStyle/>
        <a:p>
          <a:r>
            <a:rPr lang="en-US" dirty="0"/>
            <a:t>Mental</a:t>
          </a:r>
        </a:p>
      </dgm:t>
    </dgm:pt>
    <dgm:pt modelId="{4269E1AE-9750-4CF6-852E-8CB045A54139}" type="parTrans" cxnId="{43E637A5-CE6B-4766-9094-EDFE5C2DC279}">
      <dgm:prSet/>
      <dgm:spPr/>
      <dgm:t>
        <a:bodyPr/>
        <a:lstStyle/>
        <a:p>
          <a:endParaRPr lang="en-US"/>
        </a:p>
      </dgm:t>
    </dgm:pt>
    <dgm:pt modelId="{1CB3B091-4549-470B-9FF5-A1F9661FE212}" type="sibTrans" cxnId="{43E637A5-CE6B-4766-9094-EDFE5C2DC279}">
      <dgm:prSet/>
      <dgm:spPr/>
      <dgm:t>
        <a:bodyPr/>
        <a:lstStyle/>
        <a:p>
          <a:endParaRPr lang="en-US"/>
        </a:p>
      </dgm:t>
    </dgm:pt>
    <dgm:pt modelId="{5829FDCB-0663-4576-8DEF-EABEAA773659}">
      <dgm:prSet phldrT="[Text]"/>
      <dgm:spPr/>
      <dgm:t>
        <a:bodyPr/>
        <a:lstStyle/>
        <a:p>
          <a:r>
            <a:rPr lang="en-US" dirty="0"/>
            <a:t>Spiritual</a:t>
          </a:r>
        </a:p>
      </dgm:t>
    </dgm:pt>
    <dgm:pt modelId="{85408D68-7E3C-45DC-8957-74912A107302}" type="parTrans" cxnId="{A328EC17-1B93-4199-9A6B-0801FF54A92B}">
      <dgm:prSet/>
      <dgm:spPr/>
      <dgm:t>
        <a:bodyPr/>
        <a:lstStyle/>
        <a:p>
          <a:endParaRPr lang="en-US"/>
        </a:p>
      </dgm:t>
    </dgm:pt>
    <dgm:pt modelId="{4394EF40-236F-4905-B55A-CCD0800655B7}" type="sibTrans" cxnId="{A328EC17-1B93-4199-9A6B-0801FF54A92B}">
      <dgm:prSet/>
      <dgm:spPr/>
      <dgm:t>
        <a:bodyPr/>
        <a:lstStyle/>
        <a:p>
          <a:endParaRPr lang="en-US"/>
        </a:p>
      </dgm:t>
    </dgm:pt>
    <dgm:pt modelId="{C2D9B224-C7A2-4E52-83AE-B2BCA1FECE5B}">
      <dgm:prSet phldrT="[Text]"/>
      <dgm:spPr/>
      <dgm:t>
        <a:bodyPr/>
        <a:lstStyle/>
        <a:p>
          <a:r>
            <a:rPr lang="en-US" dirty="0"/>
            <a:t>Emotional</a:t>
          </a:r>
        </a:p>
      </dgm:t>
    </dgm:pt>
    <dgm:pt modelId="{81B66404-C5BA-4994-B51D-1531CEE41DF2}" type="parTrans" cxnId="{798B08CF-C993-481B-AA20-2356D3BAB886}">
      <dgm:prSet/>
      <dgm:spPr/>
      <dgm:t>
        <a:bodyPr/>
        <a:lstStyle/>
        <a:p>
          <a:endParaRPr lang="en-US"/>
        </a:p>
      </dgm:t>
    </dgm:pt>
    <dgm:pt modelId="{4FD19A7C-035E-497C-8842-0675E6C6CB39}" type="sibTrans" cxnId="{798B08CF-C993-481B-AA20-2356D3BAB886}">
      <dgm:prSet/>
      <dgm:spPr/>
      <dgm:t>
        <a:bodyPr/>
        <a:lstStyle/>
        <a:p>
          <a:endParaRPr lang="en-US"/>
        </a:p>
      </dgm:t>
    </dgm:pt>
    <dgm:pt modelId="{6117BED2-C40F-4AF1-BBF8-C141B4BE3E2F}" type="pres">
      <dgm:prSet presAssocID="{B0DBFB52-C4A7-4850-BE11-1EC0DCA1F935}" presName="compositeShape" presStyleCnt="0">
        <dgm:presLayoutVars>
          <dgm:chMax val="7"/>
          <dgm:dir/>
          <dgm:resizeHandles val="exact"/>
        </dgm:presLayoutVars>
      </dgm:prSet>
      <dgm:spPr/>
    </dgm:pt>
    <dgm:pt modelId="{20462CC2-BC6B-4394-8B99-519C87BC4FC4}" type="pres">
      <dgm:prSet presAssocID="{A054E364-C2F9-4B38-B6F9-E1C91648D0FE}" presName="circ1" presStyleLbl="vennNode1" presStyleIdx="0" presStyleCnt="4"/>
      <dgm:spPr/>
    </dgm:pt>
    <dgm:pt modelId="{A24905F9-EF66-4145-90FE-DF4532ACBC5D}" type="pres">
      <dgm:prSet presAssocID="{A054E364-C2F9-4B38-B6F9-E1C91648D0FE}" presName="circ1Tx" presStyleLbl="revTx" presStyleIdx="0" presStyleCnt="0">
        <dgm:presLayoutVars>
          <dgm:chMax val="0"/>
          <dgm:chPref val="0"/>
          <dgm:bulletEnabled val="1"/>
        </dgm:presLayoutVars>
      </dgm:prSet>
      <dgm:spPr/>
    </dgm:pt>
    <dgm:pt modelId="{D15C5E27-228C-4561-9388-27E1591F6F32}" type="pres">
      <dgm:prSet presAssocID="{C2D9B224-C7A2-4E52-83AE-B2BCA1FECE5B}" presName="circ2" presStyleLbl="vennNode1" presStyleIdx="1" presStyleCnt="4"/>
      <dgm:spPr/>
    </dgm:pt>
    <dgm:pt modelId="{735FFA43-1CC8-4FB4-B9D6-A87D697AED1E}" type="pres">
      <dgm:prSet presAssocID="{C2D9B224-C7A2-4E52-83AE-B2BCA1FECE5B}" presName="circ2Tx" presStyleLbl="revTx" presStyleIdx="0" presStyleCnt="0">
        <dgm:presLayoutVars>
          <dgm:chMax val="0"/>
          <dgm:chPref val="0"/>
          <dgm:bulletEnabled val="1"/>
        </dgm:presLayoutVars>
      </dgm:prSet>
      <dgm:spPr/>
    </dgm:pt>
    <dgm:pt modelId="{16032F60-40FC-4E1B-8EFE-1B5659A67060}" type="pres">
      <dgm:prSet presAssocID="{E2195FA3-0220-4F2D-8276-57A71190989B}" presName="circ3" presStyleLbl="vennNode1" presStyleIdx="2" presStyleCnt="4"/>
      <dgm:spPr/>
    </dgm:pt>
    <dgm:pt modelId="{435C48C0-E63C-476D-8540-6F11F9877EC2}" type="pres">
      <dgm:prSet presAssocID="{E2195FA3-0220-4F2D-8276-57A71190989B}" presName="circ3Tx" presStyleLbl="revTx" presStyleIdx="0" presStyleCnt="0">
        <dgm:presLayoutVars>
          <dgm:chMax val="0"/>
          <dgm:chPref val="0"/>
          <dgm:bulletEnabled val="1"/>
        </dgm:presLayoutVars>
      </dgm:prSet>
      <dgm:spPr/>
    </dgm:pt>
    <dgm:pt modelId="{AD59E240-ACD2-4123-83B0-8BA5BE6082C8}" type="pres">
      <dgm:prSet presAssocID="{5829FDCB-0663-4576-8DEF-EABEAA773659}" presName="circ4" presStyleLbl="vennNode1" presStyleIdx="3" presStyleCnt="4"/>
      <dgm:spPr/>
    </dgm:pt>
    <dgm:pt modelId="{CC09E279-3801-4D16-B2FB-945A5B7990F0}" type="pres">
      <dgm:prSet presAssocID="{5829FDCB-0663-4576-8DEF-EABEAA773659}" presName="circ4Tx" presStyleLbl="revTx" presStyleIdx="0" presStyleCnt="0">
        <dgm:presLayoutVars>
          <dgm:chMax val="0"/>
          <dgm:chPref val="0"/>
          <dgm:bulletEnabled val="1"/>
        </dgm:presLayoutVars>
      </dgm:prSet>
      <dgm:spPr/>
    </dgm:pt>
  </dgm:ptLst>
  <dgm:cxnLst>
    <dgm:cxn modelId="{A328EC17-1B93-4199-9A6B-0801FF54A92B}" srcId="{B0DBFB52-C4A7-4850-BE11-1EC0DCA1F935}" destId="{5829FDCB-0663-4576-8DEF-EABEAA773659}" srcOrd="3" destOrd="0" parTransId="{85408D68-7E3C-45DC-8957-74912A107302}" sibTransId="{4394EF40-236F-4905-B55A-CCD0800655B7}"/>
    <dgm:cxn modelId="{7C095321-A55A-4AA0-B229-9195F1E6A46E}" type="presOf" srcId="{A054E364-C2F9-4B38-B6F9-E1C91648D0FE}" destId="{A24905F9-EF66-4145-90FE-DF4532ACBC5D}" srcOrd="1" destOrd="0" presId="urn:microsoft.com/office/officeart/2005/8/layout/venn1"/>
    <dgm:cxn modelId="{AB98363A-6A18-48B2-9468-4EF210A7A302}" type="presOf" srcId="{C2D9B224-C7A2-4E52-83AE-B2BCA1FECE5B}" destId="{D15C5E27-228C-4561-9388-27E1591F6F32}" srcOrd="0" destOrd="0" presId="urn:microsoft.com/office/officeart/2005/8/layout/venn1"/>
    <dgm:cxn modelId="{4DA39D4C-C4E9-4B40-AC8F-275F7E283576}" type="presOf" srcId="{5829FDCB-0663-4576-8DEF-EABEAA773659}" destId="{CC09E279-3801-4D16-B2FB-945A5B7990F0}" srcOrd="1" destOrd="0" presId="urn:microsoft.com/office/officeart/2005/8/layout/venn1"/>
    <dgm:cxn modelId="{3746BE5B-226C-4D62-A9D3-3BBB7C2934AF}" type="presOf" srcId="{A054E364-C2F9-4B38-B6F9-E1C91648D0FE}" destId="{20462CC2-BC6B-4394-8B99-519C87BC4FC4}" srcOrd="0" destOrd="0" presId="urn:microsoft.com/office/officeart/2005/8/layout/venn1"/>
    <dgm:cxn modelId="{33A0706B-8D2C-4F63-A9AB-D9CBE57DD103}" type="presOf" srcId="{C2D9B224-C7A2-4E52-83AE-B2BCA1FECE5B}" destId="{735FFA43-1CC8-4FB4-B9D6-A87D697AED1E}" srcOrd="1" destOrd="0" presId="urn:microsoft.com/office/officeart/2005/8/layout/venn1"/>
    <dgm:cxn modelId="{5CA40BA1-6270-4E61-8626-C5378A7BF35C}" type="presOf" srcId="{B0DBFB52-C4A7-4850-BE11-1EC0DCA1F935}" destId="{6117BED2-C40F-4AF1-BBF8-C141B4BE3E2F}" srcOrd="0" destOrd="0" presId="urn:microsoft.com/office/officeart/2005/8/layout/venn1"/>
    <dgm:cxn modelId="{43E637A5-CE6B-4766-9094-EDFE5C2DC279}" srcId="{B0DBFB52-C4A7-4850-BE11-1EC0DCA1F935}" destId="{E2195FA3-0220-4F2D-8276-57A71190989B}" srcOrd="2" destOrd="0" parTransId="{4269E1AE-9750-4CF6-852E-8CB045A54139}" sibTransId="{1CB3B091-4549-470B-9FF5-A1F9661FE212}"/>
    <dgm:cxn modelId="{AABE75AF-DF71-4D59-842E-A61A0028E88C}" srcId="{B0DBFB52-C4A7-4850-BE11-1EC0DCA1F935}" destId="{A054E364-C2F9-4B38-B6F9-E1C91648D0FE}" srcOrd="0" destOrd="0" parTransId="{57DE1DD5-82DC-4256-91DC-1607C0394720}" sibTransId="{91CE6572-D45E-43FE-B712-E05EF95906C6}"/>
    <dgm:cxn modelId="{08070CC1-F849-494C-9958-8F7E7329B044}" type="presOf" srcId="{5829FDCB-0663-4576-8DEF-EABEAA773659}" destId="{AD59E240-ACD2-4123-83B0-8BA5BE6082C8}" srcOrd="0" destOrd="0" presId="urn:microsoft.com/office/officeart/2005/8/layout/venn1"/>
    <dgm:cxn modelId="{798B08CF-C993-481B-AA20-2356D3BAB886}" srcId="{B0DBFB52-C4A7-4850-BE11-1EC0DCA1F935}" destId="{C2D9B224-C7A2-4E52-83AE-B2BCA1FECE5B}" srcOrd="1" destOrd="0" parTransId="{81B66404-C5BA-4994-B51D-1531CEE41DF2}" sibTransId="{4FD19A7C-035E-497C-8842-0675E6C6CB39}"/>
    <dgm:cxn modelId="{F73669E4-1D54-4691-BBFE-0AAD30FE3527}" type="presOf" srcId="{E2195FA3-0220-4F2D-8276-57A71190989B}" destId="{435C48C0-E63C-476D-8540-6F11F9877EC2}" srcOrd="1" destOrd="0" presId="urn:microsoft.com/office/officeart/2005/8/layout/venn1"/>
    <dgm:cxn modelId="{F066EBF9-1DC1-4644-A49E-686FCE2545DB}" type="presOf" srcId="{E2195FA3-0220-4F2D-8276-57A71190989B}" destId="{16032F60-40FC-4E1B-8EFE-1B5659A67060}" srcOrd="0" destOrd="0" presId="urn:microsoft.com/office/officeart/2005/8/layout/venn1"/>
    <dgm:cxn modelId="{0DFC867B-E528-40B7-89F2-9C5C8A8402C4}" type="presParOf" srcId="{6117BED2-C40F-4AF1-BBF8-C141B4BE3E2F}" destId="{20462CC2-BC6B-4394-8B99-519C87BC4FC4}" srcOrd="0" destOrd="0" presId="urn:microsoft.com/office/officeart/2005/8/layout/venn1"/>
    <dgm:cxn modelId="{5C71FE91-D89F-421F-A7F2-2F6C102A8F99}" type="presParOf" srcId="{6117BED2-C40F-4AF1-BBF8-C141B4BE3E2F}" destId="{A24905F9-EF66-4145-90FE-DF4532ACBC5D}" srcOrd="1" destOrd="0" presId="urn:microsoft.com/office/officeart/2005/8/layout/venn1"/>
    <dgm:cxn modelId="{8D924F7D-C5EE-4FEC-BCA1-CA56CA37E60F}" type="presParOf" srcId="{6117BED2-C40F-4AF1-BBF8-C141B4BE3E2F}" destId="{D15C5E27-228C-4561-9388-27E1591F6F32}" srcOrd="2" destOrd="0" presId="urn:microsoft.com/office/officeart/2005/8/layout/venn1"/>
    <dgm:cxn modelId="{80FC7EB6-8BF7-4476-A3C9-4DD7555E971E}" type="presParOf" srcId="{6117BED2-C40F-4AF1-BBF8-C141B4BE3E2F}" destId="{735FFA43-1CC8-4FB4-B9D6-A87D697AED1E}" srcOrd="3" destOrd="0" presId="urn:microsoft.com/office/officeart/2005/8/layout/venn1"/>
    <dgm:cxn modelId="{40713886-F31E-40E6-9527-4AA648541B20}" type="presParOf" srcId="{6117BED2-C40F-4AF1-BBF8-C141B4BE3E2F}" destId="{16032F60-40FC-4E1B-8EFE-1B5659A67060}" srcOrd="4" destOrd="0" presId="urn:microsoft.com/office/officeart/2005/8/layout/venn1"/>
    <dgm:cxn modelId="{766B9F9D-FD0B-40DE-810E-6CBB8130A38A}" type="presParOf" srcId="{6117BED2-C40F-4AF1-BBF8-C141B4BE3E2F}" destId="{435C48C0-E63C-476D-8540-6F11F9877EC2}" srcOrd="5" destOrd="0" presId="urn:microsoft.com/office/officeart/2005/8/layout/venn1"/>
    <dgm:cxn modelId="{7784F113-5149-4D5A-8B6D-8EC951E37ADF}" type="presParOf" srcId="{6117BED2-C40F-4AF1-BBF8-C141B4BE3E2F}" destId="{AD59E240-ACD2-4123-83B0-8BA5BE6082C8}" srcOrd="6" destOrd="0" presId="urn:microsoft.com/office/officeart/2005/8/layout/venn1"/>
    <dgm:cxn modelId="{3E222D5C-EE7E-454D-AFB7-AFBFE0A424E1}" type="presParOf" srcId="{6117BED2-C40F-4AF1-BBF8-C141B4BE3E2F}" destId="{CC09E279-3801-4D16-B2FB-945A5B7990F0}" srcOrd="7" destOrd="0" presId="urn:microsoft.com/office/officeart/2005/8/layout/venn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0462CC2-BC6B-4394-8B99-519C87BC4FC4}">
      <dsp:nvSpPr>
        <dsp:cNvPr id="0" name=""/>
        <dsp:cNvSpPr/>
      </dsp:nvSpPr>
      <dsp:spPr>
        <a:xfrm>
          <a:off x="2812002" y="43513"/>
          <a:ext cx="2262695" cy="2262695"/>
        </a:xfrm>
        <a:prstGeom prst="ellipse">
          <a:avLst/>
        </a:prstGeom>
        <a:solidFill>
          <a:schemeClr val="accent3">
            <a:shade val="80000"/>
            <a:alpha val="50000"/>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Physical</a:t>
          </a:r>
        </a:p>
      </dsp:txBody>
      <dsp:txXfrm>
        <a:off x="3073082" y="348107"/>
        <a:ext cx="1740535" cy="717970"/>
      </dsp:txXfrm>
    </dsp:sp>
    <dsp:sp modelId="{D15C5E27-228C-4561-9388-27E1591F6F32}">
      <dsp:nvSpPr>
        <dsp:cNvPr id="0" name=""/>
        <dsp:cNvSpPr/>
      </dsp:nvSpPr>
      <dsp:spPr>
        <a:xfrm>
          <a:off x="3812809" y="1044321"/>
          <a:ext cx="2262695" cy="2262695"/>
        </a:xfrm>
        <a:prstGeom prst="ellipse">
          <a:avLst/>
        </a:prstGeom>
        <a:solidFill>
          <a:schemeClr val="accent3">
            <a:shade val="80000"/>
            <a:alpha val="50000"/>
            <a:hueOff val="168799"/>
            <a:satOff val="-5675"/>
            <a:lumOff val="184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Emotional</a:t>
          </a:r>
        </a:p>
      </dsp:txBody>
      <dsp:txXfrm>
        <a:off x="5031184" y="1305401"/>
        <a:ext cx="870267" cy="1740535"/>
      </dsp:txXfrm>
    </dsp:sp>
    <dsp:sp modelId="{16032F60-40FC-4E1B-8EFE-1B5659A67060}">
      <dsp:nvSpPr>
        <dsp:cNvPr id="0" name=""/>
        <dsp:cNvSpPr/>
      </dsp:nvSpPr>
      <dsp:spPr>
        <a:xfrm>
          <a:off x="2812002" y="2045128"/>
          <a:ext cx="2262695" cy="2262695"/>
        </a:xfrm>
        <a:prstGeom prst="ellipse">
          <a:avLst/>
        </a:prstGeom>
        <a:solidFill>
          <a:schemeClr val="accent3">
            <a:shade val="80000"/>
            <a:alpha val="50000"/>
            <a:hueOff val="337599"/>
            <a:satOff val="-11351"/>
            <a:lumOff val="36934"/>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Mental</a:t>
          </a:r>
        </a:p>
      </dsp:txBody>
      <dsp:txXfrm>
        <a:off x="3073082" y="3285260"/>
        <a:ext cx="1740535" cy="717970"/>
      </dsp:txXfrm>
    </dsp:sp>
    <dsp:sp modelId="{AD59E240-ACD2-4123-83B0-8BA5BE6082C8}">
      <dsp:nvSpPr>
        <dsp:cNvPr id="0" name=""/>
        <dsp:cNvSpPr/>
      </dsp:nvSpPr>
      <dsp:spPr>
        <a:xfrm>
          <a:off x="1811194" y="1044321"/>
          <a:ext cx="2262695" cy="2262695"/>
        </a:xfrm>
        <a:prstGeom prst="ellipse">
          <a:avLst/>
        </a:prstGeom>
        <a:solidFill>
          <a:schemeClr val="accent3">
            <a:shade val="80000"/>
            <a:alpha val="50000"/>
            <a:hueOff val="168799"/>
            <a:satOff val="-5675"/>
            <a:lumOff val="18467"/>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tx1"/>
        </a:fontRef>
      </dsp:style>
      <dsp:txBody>
        <a:bodyPr spcFirstLastPara="0" vert="horz" wrap="square" lIns="0" tIns="0" rIns="0" bIns="0" numCol="1" spcCol="1270" anchor="ctr" anchorCtr="0">
          <a:noAutofit/>
        </a:bodyPr>
        <a:lstStyle/>
        <a:p>
          <a:pPr marL="0" lvl="0" indent="0" algn="ctr" defTabSz="711200">
            <a:lnSpc>
              <a:spcPct val="90000"/>
            </a:lnSpc>
            <a:spcBef>
              <a:spcPct val="0"/>
            </a:spcBef>
            <a:spcAft>
              <a:spcPct val="35000"/>
            </a:spcAft>
            <a:buNone/>
          </a:pPr>
          <a:r>
            <a:rPr lang="en-US" sz="1600" kern="1200" dirty="0"/>
            <a:t>Spiritual</a:t>
          </a:r>
        </a:p>
      </dsp:txBody>
      <dsp:txXfrm>
        <a:off x="1985247" y="1305401"/>
        <a:ext cx="870267" cy="1740535"/>
      </dsp:txXfrm>
    </dsp:sp>
  </dsp:spTree>
</dsp:drawing>
</file>

<file path=ppt/diagrams/layout1.xml><?xml version="1.0" encoding="utf-8"?>
<dgm:layoutDef xmlns:dgm="http://schemas.openxmlformats.org/drawingml/2006/diagram" xmlns:a="http://schemas.openxmlformats.org/drawingml/2006/main" uniqueId="urn:microsoft.com/office/officeart/2005/8/layout/venn1">
  <dgm:title val=""/>
  <dgm:desc val=""/>
  <dgm:catLst>
    <dgm:cat type="relationship" pri="28000"/>
    <dgm:cat type="convert" pri="19000"/>
  </dgm:catLst>
  <dgm:sampData useDef="1">
    <dgm:dataModel>
      <dgm:ptLst/>
      <dgm:bg/>
      <dgm:whole/>
    </dgm:dataModel>
  </dgm:sampData>
  <dgm:styleData useDef="1">
    <dgm:dataModel>
      <dgm:ptLst/>
      <dgm:bg/>
      <dgm:whole/>
    </dgm:dataModel>
  </dgm:styleData>
  <dgm:clrData>
    <dgm:dataModel>
      <dgm:ptLst>
        <dgm:pt modelId="0" type="doc"/>
        <dgm:pt modelId="1"/>
        <dgm:pt modelId="2"/>
        <dgm:pt modelId="3"/>
        <dgm:pt modelId="4"/>
      </dgm:ptLst>
      <dgm:cxnLst>
        <dgm:cxn modelId="7" srcId="0" destId="1" srcOrd="0" destOrd="0"/>
        <dgm:cxn modelId="8" srcId="0" destId="2" srcOrd="1" destOrd="0"/>
        <dgm:cxn modelId="9" srcId="0" destId="3" srcOrd="2" destOrd="0"/>
        <dgm:cxn modelId="10" srcId="0" destId="4" srcOrd="3" destOrd="0"/>
      </dgm:cxnLst>
      <dgm:bg/>
      <dgm:whole/>
    </dgm:dataModel>
  </dgm:clrData>
  <dgm:layoutNode name="compositeShape">
    <dgm:varLst>
      <dgm:chMax val="7"/>
      <dgm:dir/>
      <dgm:resizeHandles val="exact"/>
    </dgm:varLst>
    <dgm:choose name="Name0">
      <dgm:if name="Name1" axis="ch" ptType="node" func="cnt" op="equ" val="1">
        <dgm:alg type="composite">
          <dgm:param type="ar" val="1"/>
        </dgm:alg>
      </dgm:if>
      <dgm:if name="Name2" axis="ch" ptType="node" func="cnt" op="equ" val="2">
        <dgm:alg type="composite">
          <dgm:param type="ar" val="1.792"/>
        </dgm:alg>
      </dgm:if>
      <dgm:if name="Name3" axis="ch" ptType="node" func="cnt" op="equ" val="3">
        <dgm:alg type="composite">
          <dgm:param type="ar" val="1"/>
        </dgm:alg>
      </dgm:if>
      <dgm:if name="Name4" axis="ch" ptType="node" func="cnt" op="equ" val="4">
        <dgm:alg type="composite">
          <dgm:param type="ar" val="1"/>
        </dgm:alg>
      </dgm:if>
      <dgm:if name="Name5" axis="ch" ptType="node" func="cnt" op="equ" val="5">
        <dgm:alg type="composite">
          <dgm:param type="ar" val="1.4"/>
        </dgm:alg>
      </dgm:if>
      <dgm:if name="Name6" axis="ch" ptType="node" func="cnt" op="equ" val="6">
        <dgm:alg type="composite">
          <dgm:param type="ar" val="1.285"/>
        </dgm:alg>
      </dgm:if>
      <dgm:if name="Name7" axis="ch" ptType="node" func="cnt" op="equ" val="7">
        <dgm:alg type="composite">
          <dgm:param type="ar" val="1.359"/>
        </dgm:alg>
      </dgm:if>
      <dgm:else name="Name8">
        <dgm:alg type="composite">
          <dgm:param type="ar" val="1.359"/>
        </dgm:alg>
      </dgm:else>
    </dgm:choose>
    <dgm:shape xmlns:r="http://schemas.openxmlformats.org/officeDocument/2006/relationships" r:blip="">
      <dgm:adjLst/>
    </dgm:shape>
    <dgm:presOf/>
    <dgm:choose name="Name9">
      <dgm:if name="Name10" axis="ch" ptType="node" func="cnt" op="equ" val="1">
        <dgm:constrLst>
          <dgm:constr type="ctrX" for="ch" forName="circ1TxSh" refType="w" fact="0.5"/>
          <dgm:constr type="ctrY" for="ch" forName="circ1TxSh" refType="h" fact="0.5"/>
          <dgm:constr type="w" for="ch" forName="circ1TxSh" refType="w"/>
          <dgm:constr type="h" for="ch" forName="circ1TxSh" refType="h"/>
          <dgm:constr type="primFontSz" for="ch" ptType="node" op="equ"/>
        </dgm:constrLst>
      </dgm:if>
      <dgm:if name="Name11" axis="ch" ptType="node" func="cnt" op="equ" val="2">
        <dgm:constrLst>
          <dgm:constr type="ctrX" for="ch" forName="circ1" refType="w" fact="0.3"/>
          <dgm:constr type="ctrY" for="ch" forName="circ1" refType="h" fact="0.5"/>
          <dgm:constr type="w" for="ch" forName="circ1" refType="w" fact="0.555"/>
          <dgm:constr type="h" for="ch" forName="circ1" refType="h" fact="0.99456"/>
          <dgm:constr type="l" for="ch" forName="circ1Tx" refType="w" fact="0.1"/>
          <dgm:constr type="t" for="ch" forName="circ1Tx" refType="h" fact="0.12"/>
          <dgm:constr type="w" for="ch" forName="circ1Tx" refType="w" fact="0.32"/>
          <dgm:constr type="h" for="ch" forName="circ1Tx" refType="h" fact="0.76"/>
          <dgm:constr type="ctrX" for="ch" forName="circ2" refType="w" fact="0.7"/>
          <dgm:constr type="ctrY" for="ch" forName="circ2" refType="h" fact="0.5"/>
          <dgm:constr type="w" for="ch" forName="circ2" refType="w" fact="0.555"/>
          <dgm:constr type="h" for="ch" forName="circ2" refType="h" fact="0.99456"/>
          <dgm:constr type="l" for="ch" forName="circ2Tx" refType="w" fact="0.58"/>
          <dgm:constr type="t" for="ch" forName="circ2Tx" refType="h" fact="0.12"/>
          <dgm:constr type="w" for="ch" forName="circ2Tx" refType="w" fact="0.32"/>
          <dgm:constr type="h" for="ch" forName="circ2Tx" refType="h" fact="0.76"/>
          <dgm:constr type="primFontSz" for="ch" ptType="node" op="equ"/>
        </dgm:constrLst>
      </dgm:if>
      <dgm:if name="Name12" axis="ch" ptType="node" func="cnt" op="equ" val="3">
        <dgm:constrLst>
          <dgm:constr type="ctrX" for="ch" forName="circ1" refType="w" fact="0.5"/>
          <dgm:constr type="ctrY" for="ch" forName="circ1" refType="w" fact="0.25"/>
          <dgm:constr type="w" for="ch" forName="circ1" refType="w" fact="0.6"/>
          <dgm:constr type="h" for="ch" forName="circ1" refType="h" fact="0.6"/>
          <dgm:constr type="l" for="ch" forName="circ1Tx" refType="w" fact="0.28"/>
          <dgm:constr type="t" for="ch" forName="circ1Tx" refType="h" fact="0.055"/>
          <dgm:constr type="w" for="ch" forName="circ1Tx" refType="w" fact="0.44"/>
          <dgm:constr type="h" for="ch" forName="circ1Tx" refType="h" fact="0.27"/>
          <dgm:constr type="ctrX" for="ch" forName="circ2" refType="w" fact="0.7165"/>
          <dgm:constr type="ctrY" for="ch" forName="circ2" refType="w" fact="0.625"/>
          <dgm:constr type="w" for="ch" forName="circ2" refType="w" fact="0.6"/>
          <dgm:constr type="h" for="ch" forName="circ2" refType="h" fact="0.6"/>
          <dgm:constr type="l" for="ch" forName="circ2Tx" refType="w" fact="0.6"/>
          <dgm:constr type="t" for="ch" forName="circ2Tx" refType="h" fact="0.48"/>
          <dgm:constr type="w" for="ch" forName="circ2Tx" refType="w" fact="0.36"/>
          <dgm:constr type="h" for="ch" forName="circ2Tx" refType="h" fact="0.33"/>
          <dgm:constr type="ctrX" for="ch" forName="circ3" refType="w" fact="0.2835"/>
          <dgm:constr type="ctrY" for="ch" forName="circ3" refType="w" fact="0.625"/>
          <dgm:constr type="w" for="ch" forName="circ3" refType="w" fact="0.6"/>
          <dgm:constr type="h" for="ch" forName="circ3" refType="h" fact="0.6"/>
          <dgm:constr type="l" for="ch" forName="circ3Tx" refType="w" fact="0.04"/>
          <dgm:constr type="t" for="ch" forName="circ3Tx" refType="h" fact="0.48"/>
          <dgm:constr type="w" for="ch" forName="circ3Tx" refType="w" fact="0.36"/>
          <dgm:constr type="h" for="ch" forName="circ3Tx" refType="h" fact="0.33"/>
          <dgm:constr type="primFontSz" for="ch" ptType="node" op="equ"/>
        </dgm:constrLst>
      </dgm:if>
      <dgm:if name="Name13" axis="ch" ptType="node" func="cnt" op="equ" val="4">
        <dgm:constrLst>
          <dgm:constr type="ctrX" for="ch" forName="circ1" refType="w" fact="0.5"/>
          <dgm:constr type="ctrY" for="ch" forName="circ1" refType="w" fact="0.27"/>
          <dgm:constr type="w" for="ch" forName="circ1" refType="w" fact="0.52"/>
          <dgm:constr type="h" for="ch" forName="circ1" refType="h" fact="0.52"/>
          <dgm:constr type="l" for="ch" forName="circ1Tx" refType="w" fact="0.3"/>
          <dgm:constr type="t" for="ch" forName="circ1Tx" refType="h" fact="0.08"/>
          <dgm:constr type="w" for="ch" forName="circ1Tx" refType="w" fact="0.4"/>
          <dgm:constr type="h" for="ch" forName="circ1Tx" refType="h" fact="0.165"/>
          <dgm:constr type="ctrX" for="ch" forName="circ2" refType="w" fact="0.73"/>
          <dgm:constr type="ctrY" for="ch" forName="circ2" refType="w" fact="0.5"/>
          <dgm:constr type="w" for="ch" forName="circ2" refType="w" fact="0.52"/>
          <dgm:constr type="h" for="ch" forName="circ2" refType="h" fact="0.52"/>
          <dgm:constr type="r" for="ch" forName="circ2Tx" refType="w" fact="0.95"/>
          <dgm:constr type="t" for="ch" forName="circ2Tx" refType="h" fact="0.3"/>
          <dgm:constr type="w" for="ch" forName="circ2Tx" refType="w" fact="0.2"/>
          <dgm:constr type="h" for="ch" forName="circ2Tx" refType="h" fact="0.4"/>
          <dgm:constr type="ctrX" for="ch" forName="circ3" refType="w" fact="0.5"/>
          <dgm:constr type="ctrY" for="ch" forName="circ3" refType="w" fact="0.73"/>
          <dgm:constr type="w" for="ch" forName="circ3" refType="w" fact="0.52"/>
          <dgm:constr type="h" for="ch" forName="circ3" refType="h" fact="0.52"/>
          <dgm:constr type="l" for="ch" forName="circ3Tx" refType="w" fact="0.3"/>
          <dgm:constr type="b" for="ch" forName="circ3Tx" refType="h" fact="0.92"/>
          <dgm:constr type="w" for="ch" forName="circ3Tx" refType="w" fact="0.4"/>
          <dgm:constr type="h" for="ch" forName="circ3Tx" refType="h" fact="0.165"/>
          <dgm:constr type="ctrX" for="ch" forName="circ4" refType="w" fact="0.27"/>
          <dgm:constr type="ctrY" for="ch" forName="circ4" refType="h" fact="0.5"/>
          <dgm:constr type="w" for="ch" forName="circ4" refType="w" fact="0.52"/>
          <dgm:constr type="h" for="ch" forName="circ4" refType="h" fact="0.52"/>
          <dgm:constr type="l" for="ch" forName="circ4Tx" refType="w" fact="0.05"/>
          <dgm:constr type="t" for="ch" forName="circ4Tx" refType="h" fact="0.3"/>
          <dgm:constr type="w" for="ch" forName="circ4Tx" refType="w" fact="0.2"/>
          <dgm:constr type="h" for="ch" forName="circ4Tx" refType="h" fact="0.4"/>
          <dgm:constr type="primFontSz" for="ch" ptType="node" op="equ"/>
        </dgm:constrLst>
      </dgm:if>
      <dgm:if name="Name14" axis="ch" ptType="node" func="cnt" op="equ" val="5">
        <dgm:constrLst>
          <dgm:constr type="ctrX" for="ch" forName="circ1" refType="w" fact="0.5"/>
          <dgm:constr type="ctrY" for="ch" forName="circ1" refType="h" fact="0.46"/>
          <dgm:constr type="w" for="ch" forName="circ1" refType="w" fact="0.25"/>
          <dgm:constr type="h" for="ch" forName="circ1" refType="h" fact="0.35"/>
          <dgm:constr type="l" for="ch" forName="circ1Tx" refType="w" fact="0.355"/>
          <dgm:constr type="t" for="ch" forName="circ1Tx"/>
          <dgm:constr type="w" for="ch" forName="circ1Tx" refType="w" fact="0.29"/>
          <dgm:constr type="h" for="ch" forName="circ1Tx" refType="h" fact="0.235"/>
          <dgm:constr type="ctrX" for="ch" forName="circ2" refType="w" fact="0.5951"/>
          <dgm:constr type="ctrY" for="ch" forName="circ2" refType="h" fact="0.5567"/>
          <dgm:constr type="w" for="ch" forName="circ2" refType="w" fact="0.25"/>
          <dgm:constr type="h" for="ch" forName="circ2" refType="h" fact="0.35"/>
          <dgm:constr type="l" for="ch" forName="circ2Tx" refType="w" fact="0.74"/>
          <dgm:constr type="t" for="ch" forName="circ2Tx" refType="h" fact="0.31"/>
          <dgm:constr type="w" for="ch" forName="circ2Tx" refType="w" fact="0.26"/>
          <dgm:constr type="h" for="ch" forName="circ2Tx" refType="h" fact="0.255"/>
          <dgm:constr type="ctrX" for="ch" forName="circ3" refType="w" fact="0.5588"/>
          <dgm:constr type="ctrY" for="ch" forName="circ3" refType="h" fact="0.7133"/>
          <dgm:constr type="w" for="ch" forName="circ3" refType="w" fact="0.25"/>
          <dgm:constr type="h" for="ch" forName="circ3" refType="h" fact="0.35"/>
          <dgm:constr type="l" for="ch" forName="circ3Tx" refType="w" fact="0.7"/>
          <dgm:constr type="t" for="ch" forName="circ3Tx" refType="h" fact="0.745"/>
          <dgm:constr type="w" for="ch" forName="circ3Tx" refType="w" fact="0.26"/>
          <dgm:constr type="h" for="ch" forName="circ3Tx" refType="h" fact="0.255"/>
          <dgm:constr type="ctrX" for="ch" forName="circ4" refType="w" fact="0.4412"/>
          <dgm:constr type="ctrY" for="ch" forName="circ4" refType="h" fact="0.7133"/>
          <dgm:constr type="w" for="ch" forName="circ4" refType="w" fact="0.25"/>
          <dgm:constr type="h" for="ch" forName="circ4" refType="h" fact="0.35"/>
          <dgm:constr type="l" for="ch" forName="circ4Tx" refType="w" fact="0.04"/>
          <dgm:constr type="t" for="ch" forName="circ4Tx" refType="h" fact="0.745"/>
          <dgm:constr type="w" for="ch" forName="circ4Tx" refType="w" fact="0.26"/>
          <dgm:constr type="h" for="ch" forName="circ4Tx" refType="h" fact="0.255"/>
          <dgm:constr type="ctrX" for="ch" forName="circ5" refType="w" fact="0.4049"/>
          <dgm:constr type="ctrY" for="ch" forName="circ5" refType="h" fact="0.5567"/>
          <dgm:constr type="w" for="ch" forName="circ5" refType="w" fact="0.25"/>
          <dgm:constr type="h" for="ch" forName="circ5" refType="h" fact="0.35"/>
          <dgm:constr type="l" for="ch" forName="circ5Tx"/>
          <dgm:constr type="t" for="ch" forName="circ5Tx" refType="h" fact="0.31"/>
          <dgm:constr type="w" for="ch" forName="circ5Tx" refType="w" fact="0.26"/>
          <dgm:constr type="h" for="ch" forName="circ5Tx" refType="h" fact="0.255"/>
          <dgm:constr type="primFontSz" for="ch" ptType="node" op="equ"/>
        </dgm:constrLst>
      </dgm:if>
      <dgm:if name="Name15" axis="ch" ptType="node" func="cnt" op="equ" val="6">
        <dgm:constrLst>
          <dgm:constr type="ctrX" for="ch" forName="circ1" refType="w" fact="0.5"/>
          <dgm:constr type="ctrY" for="ch" forName="circ1" refType="h" fact="0.3844"/>
          <dgm:constr type="w" for="ch" forName="circ1" refType="w" fact="0.24"/>
          <dgm:constr type="h" for="ch" forName="circ1" refType="h" fact="0.3084"/>
          <dgm:constr type="l" for="ch" forName="circ1Tx" refType="w" fact="0.35"/>
          <dgm:constr type="t" for="ch" forName="circ1Tx"/>
          <dgm:constr type="w" for="ch" forName="circ1Tx" refType="w" fact="0.3"/>
          <dgm:constr type="h" for="ch" forName="circ1Tx" refType="h" fact="0.21"/>
          <dgm:constr type="ctrX" for="ch" forName="circ2" refType="w" fact="0.5779"/>
          <dgm:constr type="ctrY" for="ch" forName="circ2" refType="h" fact="0.4422"/>
          <dgm:constr type="w" for="ch" forName="circ2" refType="w" fact="0.24"/>
          <dgm:constr type="h" for="ch" forName="circ2" refType="h" fact="0.3084"/>
          <dgm:constr type="l" for="ch" forName="circ2Tx" refType="w" fact="0.7157"/>
          <dgm:constr type="t" for="ch" forName="circ2Tx" refType="h" fact="0.2"/>
          <dgm:constr type="w" for="ch" forName="circ2Tx" refType="w" fact="0.2843"/>
          <dgm:constr type="h" for="ch" forName="circ2Tx" refType="h" fact="0.23"/>
          <dgm:constr type="ctrX" for="ch" forName="circ3" refType="w" fact="0.5779"/>
          <dgm:constr type="ctrY" for="ch" forName="circ3" refType="h" fact="0.5578"/>
          <dgm:constr type="w" for="ch" forName="circ3" refType="w" fact="0.24"/>
          <dgm:constr type="h" for="ch" forName="circ3" refType="h" fact="0.3084"/>
          <dgm:constr type="l" for="ch" forName="circ3Tx" refType="w" fact="0.7157"/>
          <dgm:constr type="t" for="ch" forName="circ3Tx" refType="h" fact="0.543"/>
          <dgm:constr type="w" for="ch" forName="circ3Tx" refType="w" fact="0.2843"/>
          <dgm:constr type="h" for="ch" forName="circ3Tx" refType="h" fact="0.257"/>
          <dgm:constr type="ctrX" for="ch" forName="circ4" refType="w" fact="0.5"/>
          <dgm:constr type="ctrY" for="ch" forName="circ4" refType="h" fact="0.6157"/>
          <dgm:constr type="w" for="ch" forName="circ4" refType="w" fact="0.24"/>
          <dgm:constr type="h" for="ch" forName="circ4" refType="h" fact="0.3084"/>
          <dgm:constr type="l" for="ch" forName="circ4Tx" refType="w" fact="0.35"/>
          <dgm:constr type="t" for="ch" forName="circ4Tx" refType="h" fact="0.79"/>
          <dgm:constr type="w" for="ch" forName="circ4Tx" refType="w" fact="0.3"/>
          <dgm:constr type="h" for="ch" forName="circ4Tx" refType="h" fact="0.21"/>
          <dgm:constr type="ctrX" for="ch" forName="circ5" refType="w" fact="0.4221"/>
          <dgm:constr type="ctrY" for="ch" forName="circ5" refType="h" fact="0.5578"/>
          <dgm:constr type="w" for="ch" forName="circ5" refType="w" fact="0.24"/>
          <dgm:constr type="h" for="ch" forName="circ5" refType="h" fact="0.3084"/>
          <dgm:constr type="l" for="ch" forName="circ5Tx" refType="w" fact="0"/>
          <dgm:constr type="t" for="ch" forName="circ5Tx" refType="h" fact="0.543"/>
          <dgm:constr type="w" for="ch" forName="circ5Tx" refType="w" fact="0.2843"/>
          <dgm:constr type="h" for="ch" forName="circ5Tx" refType="h" fact="0.257"/>
          <dgm:constr type="ctrX" for="ch" forName="circ6" refType="w" fact="0.4221"/>
          <dgm:constr type="ctrY" for="ch" forName="circ6" refType="h" fact="0.4422"/>
          <dgm:constr type="w" for="ch" forName="circ6" refType="w" fact="0.24"/>
          <dgm:constr type="h" for="ch" forName="circ6" refType="h" fact="0.3084"/>
          <dgm:constr type="l" for="ch" forName="circ6Tx" refType="w" fact="0"/>
          <dgm:constr type="t" for="ch" forName="circ6Tx" refType="h" fact="0.2"/>
          <dgm:constr type="w" for="ch" forName="circ6Tx" refType="w" fact="0.2843"/>
          <dgm:constr type="h" for="ch" forName="circ6Tx" refType="h" fact="0.257"/>
          <dgm:constr type="primFontSz" for="ch" ptType="node" op="equ"/>
        </dgm:constrLst>
      </dgm:if>
      <dgm:else name="Name16">
        <dgm:constrLst>
          <dgm:constr type="ctrX" for="ch" forName="circ1" refType="w" fact="0.5"/>
          <dgm:constr type="ctrY" for="ch" forName="circ1" refType="h" fact="0.4177"/>
          <dgm:constr type="w" for="ch" forName="circ1" refType="w" fact="0.24"/>
          <dgm:constr type="h" for="ch" forName="circ1" refType="h" fact="0.3262"/>
          <dgm:constr type="l" for="ch" forName="circ1Tx" refType="w" fact="0.3625"/>
          <dgm:constr type="t" for="ch" forName="circ1Tx"/>
          <dgm:constr type="w" for="ch" forName="circ1Tx" refType="w" fact="0.275"/>
          <dgm:constr type="h" for="ch" forName="circ1Tx" refType="h" fact="0.2"/>
          <dgm:constr type="ctrX" for="ch" forName="circ2" refType="w" fact="0.5704"/>
          <dgm:constr type="ctrY" for="ch" forName="circ2" refType="h" fact="0.4637"/>
          <dgm:constr type="w" for="ch" forName="circ2" refType="w" fact="0.24"/>
          <dgm:constr type="h" for="ch" forName="circ2" refType="h" fact="0.3262"/>
          <dgm:constr type="l" for="ch" forName="circ2Tx" refType="w" fact="0.72"/>
          <dgm:constr type="t" for="ch" forName="circ2Tx" refType="h" fact="0.19"/>
          <dgm:constr type="w" for="ch" forName="circ2Tx" refType="w" fact="0.26"/>
          <dgm:constr type="h" for="ch" forName="circ2Tx" refType="h" fact="0.22"/>
          <dgm:constr type="ctrX" for="ch" forName="circ3" refType="w" fact="0.5877"/>
          <dgm:constr type="ctrY" for="ch" forName="circ3" refType="h" fact="0.5672"/>
          <dgm:constr type="w" for="ch" forName="circ3" refType="w" fact="0.24"/>
          <dgm:constr type="h" for="ch" forName="circ3" refType="h" fact="0.3262"/>
          <dgm:constr type="l" for="ch" forName="circ3Tx" refType="w" fact="0.745"/>
          <dgm:constr type="t" for="ch" forName="circ3Tx" refType="h" fact="0.47"/>
          <dgm:constr type="w" for="ch" forName="circ3Tx" refType="w" fact="0.255"/>
          <dgm:constr type="h" for="ch" forName="circ3Tx" refType="h" fact="0.235"/>
          <dgm:constr type="ctrX" for="ch" forName="circ4" refType="w" fact="0.539"/>
          <dgm:constr type="ctrY" for="ch" forName="circ4" refType="h" fact="0.6502"/>
          <dgm:constr type="w" for="ch" forName="circ4" refType="w" fact="0.24"/>
          <dgm:constr type="h" for="ch" forName="circ4" refType="h" fact="0.3262"/>
          <dgm:constr type="l" for="ch" forName="circ4Tx" refType="w" fact="0.635"/>
          <dgm:constr type="t" for="ch" forName="circ4Tx" refType="h" fact="0.785"/>
          <dgm:constr type="w" for="ch" forName="circ4Tx" refType="w" fact="0.275"/>
          <dgm:constr type="h" for="ch" forName="circ4Tx" refType="h" fact="0.215"/>
          <dgm:constr type="ctrX" for="ch" forName="circ5" refType="w" fact="0.461"/>
          <dgm:constr type="ctrY" for="ch" forName="circ5" refType="h" fact="0.6502"/>
          <dgm:constr type="w" for="ch" forName="circ5" refType="w" fact="0.24"/>
          <dgm:constr type="h" for="ch" forName="circ5" refType="h" fact="0.3262"/>
          <dgm:constr type="l" for="ch" forName="circ5Tx" refType="w" fact="0.09"/>
          <dgm:constr type="t" for="ch" forName="circ5Tx" refType="h" fact="0.785"/>
          <dgm:constr type="w" for="ch" forName="circ5Tx" refType="w" fact="0.275"/>
          <dgm:constr type="h" for="ch" forName="circ5Tx" refType="h" fact="0.215"/>
          <dgm:constr type="ctrX" for="ch" forName="circ6" refType="w" fact="0.4123"/>
          <dgm:constr type="ctrY" for="ch" forName="circ6" refType="h" fact="0.5672"/>
          <dgm:constr type="w" for="ch" forName="circ6" refType="w" fact="0.24"/>
          <dgm:constr type="h" for="ch" forName="circ6" refType="h" fact="0.3262"/>
          <dgm:constr type="l" for="ch" forName="circ6Tx"/>
          <dgm:constr type="t" for="ch" forName="circ6Tx" refType="h" fact="0.47"/>
          <dgm:constr type="w" for="ch" forName="circ6Tx" refType="w" fact="0.255"/>
          <dgm:constr type="h" for="ch" forName="circ6Tx" refType="h" fact="0.235"/>
          <dgm:constr type="ctrX" for="ch" forName="circ7" refType="w" fact="0.4296"/>
          <dgm:constr type="ctrY" for="ch" forName="circ7" refType="h" fact="0.4637"/>
          <dgm:constr type="w" for="ch" forName="circ7" refType="w" fact="0.24"/>
          <dgm:constr type="h" for="ch" forName="circ7" refType="h" fact="0.3262"/>
          <dgm:constr type="l" for="ch" forName="circ7Tx" refType="w" fact="0.02"/>
          <dgm:constr type="t" for="ch" forName="circ7Tx" refType="h" fact="0.19"/>
          <dgm:constr type="w" for="ch" forName="circ7Tx" refType="w" fact="0.26"/>
          <dgm:constr type="h" for="ch" forName="circ7Tx" refType="h" fact="0.22"/>
          <dgm:constr type="primFontSz" for="ch" ptType="node" op="equ"/>
        </dgm:constrLst>
      </dgm:else>
    </dgm:choose>
    <dgm:ruleLst/>
    <dgm:forEach name="Name17" axis="ch" ptType="node" cnt="1">
      <dgm:choose name="Name18">
        <dgm:if name="Name19" axis="root ch" ptType="all node" func="cnt" op="equ" val="1">
          <dgm:layoutNode name="circ1TxSh" styleLbl="vennNode1">
            <dgm:alg type="tx">
              <dgm:param type="txAnchorHorzCh" val="ctr"/>
              <dgm:param type="txAnchorVertCh" val="mid"/>
            </dgm:alg>
            <dgm:shape xmlns:r="http://schemas.openxmlformats.org/officeDocument/2006/relationships" type="ellipse" r:blip="">
              <dgm:adjLst/>
            </dgm:shape>
            <dgm:choose name="Name20">
              <dgm:if name="Name21" func="var" arg="dir" op="equ" val="norm">
                <dgm:choose name="Name22">
                  <dgm:if name="Name23" axis="root ch" ptType="all node" func="cnt" op="lte" val="4">
                    <dgm:presOf axis="desOrSelf" ptType="node"/>
                  </dgm:if>
                  <dgm:else name="Name24">
                    <dgm:presOf/>
                  </dgm:else>
                </dgm:choose>
              </dgm:if>
              <dgm:else name="Name25">
                <dgm:choose name="Name26">
                  <dgm:if name="Name27" axis="root ch" ptType="all node" func="cnt" op="equ" val="2">
                    <dgm:presOf axis="root ch desOrSelf" ptType="all node node" st="1 2 1" cnt="1 1 0"/>
                  </dgm:if>
                  <dgm:else name="Name28">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if>
        <dgm:else name="Name29">
          <dgm:layoutNode name="circ1" styleLbl="vennNode1">
            <dgm:alg type="sp"/>
            <dgm:shape xmlns:r="http://schemas.openxmlformats.org/officeDocument/2006/relationships" type="ellipse" r:blip="">
              <dgm:adjLst/>
            </dgm:shape>
            <dgm:choose name="Name30">
              <dgm:if name="Name31" func="var" arg="dir" op="equ" val="norm">
                <dgm:choose name="Name32">
                  <dgm:if name="Name33" axis="root ch" ptType="all node" func="cnt" op="lte" val="4">
                    <dgm:presOf axis="desOrSelf" ptType="node"/>
                  </dgm:if>
                  <dgm:else name="Name34">
                    <dgm:presOf/>
                  </dgm:else>
                </dgm:choose>
              </dgm:if>
              <dgm:else name="Name35">
                <dgm:choose name="Name36">
                  <dgm:if name="Name37" axis="root ch" ptType="all node" func="cnt" op="equ" val="2">
                    <dgm:presOf axis="root ch desOrSelf" ptType="all node node" st="1 2 1" cnt="1 1 0"/>
                  </dgm:if>
                  <dgm:else name="Name38">
                    <dgm:choose name="Name39">
                      <dgm:if name="Name40" axis="root ch" ptType="all node" func="cnt" op="lte" val="4">
                        <dgm:presOf axis="desOrSelf" ptType="node"/>
                      </dgm:if>
                      <dgm:else name="Name41">
                        <dgm:presOf/>
                      </dgm:else>
                    </dgm:choose>
                  </dgm:else>
                </dgm:choose>
              </dgm:else>
            </dgm:choose>
            <dgm:constrLst/>
            <dgm:ruleLst/>
          </dgm:layoutNode>
          <dgm:layoutNode name="circ1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42">
              <dgm:if name="Name43" func="var" arg="dir" op="equ" val="norm">
                <dgm:presOf axis="desOrSelf" ptType="node"/>
              </dgm:if>
              <dgm:else name="Name44">
                <dgm:choose name="Name45">
                  <dgm:if name="Name46" axis="root ch" ptType="all node" func="cnt" op="equ" val="2">
                    <dgm:presOf axis="root ch desOrSelf" ptType="all node node" st="1 2 1" cnt="1 1 0"/>
                  </dgm:if>
                  <dgm:else name="Name47">
                    <dgm:presOf axis="desOrSelf" ptType="node"/>
                  </dgm:else>
                </dgm:choose>
              </dgm:else>
            </dgm:choose>
            <dgm:constrLst>
              <dgm:constr type="tMarg"/>
              <dgm:constr type="bMarg"/>
              <dgm:constr type="lMarg"/>
              <dgm:constr type="rMarg"/>
              <dgm:constr type="primFontSz" val="65"/>
            </dgm:constrLst>
            <dgm:ruleLst>
              <dgm:rule type="primFontSz" val="5" fact="NaN" max="NaN"/>
            </dgm:ruleLst>
          </dgm:layoutNode>
        </dgm:else>
      </dgm:choose>
    </dgm:forEach>
    <dgm:forEach name="Name48" axis="ch" ptType="node" st="2" cnt="1">
      <dgm:layoutNode name="circ2" styleLbl="vennNode1">
        <dgm:alg type="sp"/>
        <dgm:shape xmlns:r="http://schemas.openxmlformats.org/officeDocument/2006/relationships" type="ellipse" r:blip="">
          <dgm:adjLst/>
        </dgm:shape>
        <dgm:choose name="Name49">
          <dgm:if name="Name50" func="var" arg="dir" op="equ" val="norm">
            <dgm:choose name="Name51">
              <dgm:if name="Name52" axis="root ch" ptType="all node" func="cnt" op="lte" val="4">
                <dgm:presOf axis="desOrSelf" ptType="node"/>
              </dgm:if>
              <dgm:else name="Name53">
                <dgm:presOf/>
              </dgm:else>
            </dgm:choose>
          </dgm:if>
          <dgm:else name="Name54">
            <dgm:choose name="Name55">
              <dgm:if name="Name56" axis="root ch" ptType="all node" func="cnt" op="equ" val="2">
                <dgm:presOf axis="root ch desOrSelf" ptType="all node node" st="1 1 1" cnt="1 1 0"/>
              </dgm:if>
              <dgm:if name="Name57" axis="root ch" ptType="all node" func="cnt" op="equ" val="3">
                <dgm:presOf axis="root ch desOrSelf" ptType="all node node" st="1 3 1" cnt="1 1 0"/>
              </dgm:if>
              <dgm:if name="Name58" axis="root ch" ptType="all node" func="cnt" op="equ" val="4">
                <dgm:presOf axis="root ch desOrSelf" ptType="all node node" st="1 4 1" cnt="1 1 0"/>
              </dgm:if>
              <dgm:else name="Name59">
                <dgm:presOf/>
              </dgm:else>
            </dgm:choose>
          </dgm:else>
        </dgm:choose>
        <dgm:constrLst/>
        <dgm:ruleLst/>
      </dgm:layoutNode>
      <dgm:layoutNode name="circ2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60">
          <dgm:if name="Name61" func="var" arg="dir" op="equ" val="norm">
            <dgm:presOf axis="desOrSelf" ptType="node"/>
          </dgm:if>
          <dgm:else name="Name62">
            <dgm:choose name="Name63">
              <dgm:if name="Name64" axis="root ch" ptType="all node" func="cnt" op="equ" val="2">
                <dgm:presOf axis="root ch desOrSelf" ptType="all node node" st="1 1 1" cnt="1 1 0"/>
              </dgm:if>
              <dgm:if name="Name65" axis="root ch" ptType="all node" func="cnt" op="equ" val="3">
                <dgm:presOf axis="root ch desOrSelf" ptType="all node node" st="1 3 1" cnt="1 1 0"/>
              </dgm:if>
              <dgm:if name="Name66" axis="root ch" ptType="all node" func="cnt" op="equ" val="4">
                <dgm:presOf axis="root ch desOrSelf" ptType="all node node" st="1 4 1" cnt="1 1 0"/>
              </dgm:if>
              <dgm:if name="Name67" axis="root ch" ptType="all node" func="cnt" op="equ" val="5">
                <dgm:presOf axis="root ch desOrSelf" ptType="all node node" st="1 5 1" cnt="1 1 0"/>
              </dgm:if>
              <dgm:if name="Name68" axis="root ch" ptType="all node" func="cnt" op="equ" val="6">
                <dgm:presOf axis="root ch desOrSelf" ptType="all node node" st="1 6 1" cnt="1 1 0"/>
              </dgm:if>
              <dgm:else name="Name69">
                <dgm:presOf axis="root ch desOrSelf" ptType="all node node" st="1 7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70" axis="ch" ptType="node" st="3" cnt="1">
      <dgm:layoutNode name="circ3" styleLbl="vennNode1">
        <dgm:alg type="sp"/>
        <dgm:shape xmlns:r="http://schemas.openxmlformats.org/officeDocument/2006/relationships" type="ellipse" r:blip="">
          <dgm:adjLst/>
        </dgm:shape>
        <dgm:choose name="Name71">
          <dgm:if name="Name72" func="var" arg="dir" op="equ" val="norm">
            <dgm:choose name="Name73">
              <dgm:if name="Name74" axis="root ch" ptType="all node" func="cnt" op="lte" val="4">
                <dgm:presOf axis="desOrSelf" ptType="node"/>
              </dgm:if>
              <dgm:else name="Name75">
                <dgm:presOf/>
              </dgm:else>
            </dgm:choose>
          </dgm:if>
          <dgm:else name="Name76">
            <dgm:choose name="Name77">
              <dgm:if name="Name78" axis="root ch" ptType="all node" func="cnt" op="equ" val="3">
                <dgm:presOf axis="root ch desOrSelf" ptType="all node node" st="1 2 1" cnt="1 1 0"/>
              </dgm:if>
              <dgm:if name="Name79" axis="root ch" ptType="all node" func="cnt" op="equ" val="4">
                <dgm:presOf axis="root ch desOrSelf" ptType="all node node" st="1 3 1" cnt="1 1 0"/>
              </dgm:if>
              <dgm:else name="Name80">
                <dgm:presOf/>
              </dgm:else>
            </dgm:choose>
          </dgm:else>
        </dgm:choose>
        <dgm:constrLst/>
        <dgm:ruleLst/>
      </dgm:layoutNode>
      <dgm:layoutNode name="circ3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81">
          <dgm:if name="Name82" func="var" arg="dir" op="equ" val="norm">
            <dgm:presOf axis="desOrSelf" ptType="node"/>
          </dgm:if>
          <dgm:else name="Name83">
            <dgm:choose name="Name84">
              <dgm:if name="Name85" axis="root ch" ptType="all node" func="cnt" op="equ" val="3">
                <dgm:presOf axis="root ch desOrSelf" ptType="all node node" st="1 2 1" cnt="1 1 0"/>
              </dgm:if>
              <dgm:if name="Name86" axis="root ch" ptType="all node" func="cnt" op="equ" val="4">
                <dgm:presOf axis="root ch desOrSelf" ptType="all node node" st="1 3 1" cnt="1 1 0"/>
              </dgm:if>
              <dgm:if name="Name87" axis="root ch" ptType="all node" func="cnt" op="equ" val="5">
                <dgm:presOf axis="root ch desOrSelf" ptType="all node node" st="1 4 1" cnt="1 1 0"/>
              </dgm:if>
              <dgm:if name="Name88" axis="root ch" ptType="all node" func="cnt" op="equ" val="6">
                <dgm:presOf axis="root ch desOrSelf" ptType="all node node" st="1 5 1" cnt="1 1 0"/>
              </dgm:if>
              <dgm:else name="Name89">
                <dgm:presOf axis="root ch desOrSelf" ptType="all node node" st="1 6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90" axis="ch" ptType="node" st="4" cnt="1">
      <dgm:layoutNode name="circ4" styleLbl="vennNode1">
        <dgm:alg type="sp"/>
        <dgm:shape xmlns:r="http://schemas.openxmlformats.org/officeDocument/2006/relationships" type="ellipse" r:blip="">
          <dgm:adjLst/>
        </dgm:shape>
        <dgm:choose name="Name91">
          <dgm:if name="Name92" func="var" arg="dir" op="equ" val="norm">
            <dgm:choose name="Name93">
              <dgm:if name="Name94" axis="root ch" ptType="all node" func="cnt" op="lte" val="4">
                <dgm:presOf axis="desOrSelf" ptType="node"/>
              </dgm:if>
              <dgm:else name="Name95">
                <dgm:presOf/>
              </dgm:else>
            </dgm:choose>
          </dgm:if>
          <dgm:else name="Name96">
            <dgm:choose name="Name97">
              <dgm:if name="Name98" axis="root ch" ptType="all node" func="cnt" op="equ" val="4">
                <dgm:presOf axis="root ch desOrSelf" ptType="all node node" st="1 2 1" cnt="1 1 0"/>
              </dgm:if>
              <dgm:else name="Name99">
                <dgm:presOf/>
              </dgm:else>
            </dgm:choose>
          </dgm:else>
        </dgm:choose>
        <dgm:constrLst/>
        <dgm:ruleLst/>
      </dgm:layoutNode>
      <dgm:layoutNode name="circ4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0">
          <dgm:if name="Name101" func="var" arg="dir" op="equ" val="norm">
            <dgm:presOf axis="desOrSelf" ptType="node"/>
          </dgm:if>
          <dgm:else name="Name102">
            <dgm:choose name="Name103">
              <dgm:if name="Name104" axis="root ch" ptType="all node" func="cnt" op="equ" val="4">
                <dgm:presOf axis="root ch desOrSelf" ptType="all node node" st="1 2 1" cnt="1 1 0"/>
              </dgm:if>
              <dgm:if name="Name105" axis="root ch" ptType="all node" func="cnt" op="equ" val="5">
                <dgm:presOf axis="root ch desOrSelf" ptType="all node node" st="1 3 1" cnt="1 1 0"/>
              </dgm:if>
              <dgm:if name="Name106" axis="root ch" ptType="all node" func="cnt" op="equ" val="6">
                <dgm:presOf axis="root ch desOrSelf" ptType="all node node" st="1 4 1" cnt="1 1 0"/>
              </dgm:if>
              <dgm:else name="Name107">
                <dgm:presOf axis="root ch desOrSelf" ptType="all node node" st="1 5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08" axis="ch" ptType="node" st="5" cnt="1">
      <dgm:layoutNode name="circ5" styleLbl="vennNode1">
        <dgm:alg type="sp"/>
        <dgm:shape xmlns:r="http://schemas.openxmlformats.org/officeDocument/2006/relationships" type="ellipse" r:blip="">
          <dgm:adjLst/>
        </dgm:shape>
        <dgm:presOf/>
        <dgm:constrLst/>
        <dgm:ruleLst/>
      </dgm:layoutNode>
      <dgm:layoutNode name="circ5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09">
          <dgm:if name="Name110" func="var" arg="dir" op="equ" val="norm">
            <dgm:presOf axis="desOrSelf" ptType="node"/>
          </dgm:if>
          <dgm:else name="Name111">
            <dgm:choose name="Name112">
              <dgm:if name="Name113" axis="root ch" ptType="all node" func="cnt" op="equ" val="5">
                <dgm:presOf axis="root ch desOrSelf" ptType="all node node" st="1 2 1" cnt="1 1 0"/>
              </dgm:if>
              <dgm:if name="Name114" axis="root ch" ptType="all node" func="cnt" op="equ" val="6">
                <dgm:presOf axis="root ch desOrSelf" ptType="all node node" st="1 3 1" cnt="1 1 0"/>
              </dgm:if>
              <dgm:else name="Name115">
                <dgm:presOf axis="root ch desOrSelf" ptType="all node node" st="1 4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16" axis="ch" ptType="node" st="6" cnt="1">
      <dgm:layoutNode name="circ6" styleLbl="vennNode1">
        <dgm:alg type="sp"/>
        <dgm:shape xmlns:r="http://schemas.openxmlformats.org/officeDocument/2006/relationships" type="ellipse" r:blip="">
          <dgm:adjLst/>
        </dgm:shape>
        <dgm:presOf/>
        <dgm:constrLst/>
        <dgm:ruleLst/>
      </dgm:layoutNode>
      <dgm:layoutNode name="circ6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17">
          <dgm:if name="Name118" func="var" arg="dir" op="equ" val="norm">
            <dgm:presOf axis="desOrSelf" ptType="node"/>
          </dgm:if>
          <dgm:else name="Name119">
            <dgm:choose name="Name120">
              <dgm:if name="Name121" axis="root ch" ptType="all node" func="cnt" op="equ" val="6">
                <dgm:presOf axis="root ch desOrSelf" ptType="all node node" st="1 2 1" cnt="1 1 0"/>
              </dgm:if>
              <dgm:else name="Name122">
                <dgm:presOf axis="root ch desOrSelf" ptType="all node node" st="1 3 1" cnt="1 1 0"/>
              </dgm:else>
            </dgm:choose>
          </dgm:else>
        </dgm:choose>
        <dgm:constrLst>
          <dgm:constr type="tMarg"/>
          <dgm:constr type="bMarg"/>
          <dgm:constr type="lMarg"/>
          <dgm:constr type="rMarg"/>
          <dgm:constr type="primFontSz" val="65"/>
        </dgm:constrLst>
        <dgm:ruleLst>
          <dgm:rule type="primFontSz" val="5" fact="NaN" max="NaN"/>
        </dgm:ruleLst>
      </dgm:layoutNode>
    </dgm:forEach>
    <dgm:forEach name="Name123" axis="ch" ptType="node" st="7" cnt="1">
      <dgm:layoutNode name="circ7" styleLbl="vennNode1">
        <dgm:alg type="sp"/>
        <dgm:shape xmlns:r="http://schemas.openxmlformats.org/officeDocument/2006/relationships" type="ellipse" r:blip="">
          <dgm:adjLst/>
        </dgm:shape>
        <dgm:presOf/>
        <dgm:constrLst/>
        <dgm:ruleLst/>
      </dgm:layoutNode>
      <dgm:layoutNode name="circ7Tx" styleLbl="revTx">
        <dgm:varLst>
          <dgm:chMax val="0"/>
          <dgm:chPref val="0"/>
          <dgm:bulletEnabled val="1"/>
        </dgm:varLst>
        <dgm:alg type="tx">
          <dgm:param type="txAnchorHorzCh" val="ctr"/>
          <dgm:param type="txAnchorVertCh" val="mid"/>
        </dgm:alg>
        <dgm:shape xmlns:r="http://schemas.openxmlformats.org/officeDocument/2006/relationships" type="rect" r:blip="" hideGeom="1">
          <dgm:adjLst/>
        </dgm:shape>
        <dgm:choose name="Name124">
          <dgm:if name="Name125" func="var" arg="dir" op="equ" val="norm">
            <dgm:presOf axis="desOrSelf" ptType="node"/>
          </dgm:if>
          <dgm:else name="Name126">
            <dgm:presOf axis="root ch desOrSelf" ptType="all node node" st="1 2 1" cnt="1 1 0"/>
          </dgm:else>
        </dgm:choose>
        <dgm:constrLst>
          <dgm:constr type="tMarg"/>
          <dgm:constr type="bMarg"/>
          <dgm:constr type="lMarg"/>
          <dgm:constr type="rMarg"/>
          <dgm:constr type="primFontSz" val="6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3FC3BC-756D-4F7D-8B1F-DE143D2B67F5}" type="datetimeFigureOut">
              <a:rPr lang="en-US" smtClean="0"/>
              <a:t>2/9/19</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5D246E2-D567-4C17-B77D-32F2C67CE4F7}" type="slidenum">
              <a:rPr lang="en-US" smtClean="0"/>
              <a:t>‹#›</a:t>
            </a:fld>
            <a:endParaRPr lang="en-US"/>
          </a:p>
        </p:txBody>
      </p:sp>
    </p:spTree>
    <p:extLst>
      <p:ext uri="{BB962C8B-B14F-4D97-AF65-F5344CB8AC3E}">
        <p14:creationId xmlns:p14="http://schemas.microsoft.com/office/powerpoint/2010/main" val="33667199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Studies</a:t>
            </a:r>
            <a:r>
              <a:rPr lang="en-US" baseline="0" dirty="0"/>
              <a:t> show </a:t>
            </a:r>
            <a:r>
              <a:rPr lang="en-US" dirty="0"/>
              <a:t>GCs are at HIGH RISK for burnout</a:t>
            </a:r>
          </a:p>
          <a:p>
            <a:pPr marL="0" indent="0">
              <a:buNone/>
            </a:pPr>
            <a:endParaRPr lang="en-US" sz="900" dirty="0"/>
          </a:p>
          <a:p>
            <a:pPr lvl="1"/>
            <a:r>
              <a:rPr lang="en-US" dirty="0"/>
              <a:t>Contributors:</a:t>
            </a:r>
          </a:p>
          <a:p>
            <a:pPr lvl="2">
              <a:lnSpc>
                <a:spcPct val="150000"/>
              </a:lnSpc>
            </a:pPr>
            <a:r>
              <a:rPr lang="en-US" dirty="0"/>
              <a:t>Increasing patient load</a:t>
            </a:r>
          </a:p>
          <a:p>
            <a:pPr lvl="2">
              <a:lnSpc>
                <a:spcPct val="150000"/>
              </a:lnSpc>
            </a:pPr>
            <a:r>
              <a:rPr lang="en-US" dirty="0"/>
              <a:t>Administrative tasks</a:t>
            </a:r>
          </a:p>
          <a:p>
            <a:pPr lvl="2">
              <a:lnSpc>
                <a:spcPct val="150000"/>
              </a:lnSpc>
            </a:pPr>
            <a:r>
              <a:rPr lang="en-US" dirty="0"/>
              <a:t>Lack of support</a:t>
            </a:r>
          </a:p>
          <a:p>
            <a:pPr lvl="2">
              <a:lnSpc>
                <a:spcPct val="150000"/>
              </a:lnSpc>
            </a:pPr>
            <a:r>
              <a:rPr lang="en-US" dirty="0"/>
              <a:t>Poor professional relationships</a:t>
            </a:r>
          </a:p>
          <a:p>
            <a:pPr lvl="2">
              <a:lnSpc>
                <a:spcPct val="150000"/>
              </a:lnSpc>
            </a:pPr>
            <a:r>
              <a:rPr lang="en-US" dirty="0"/>
              <a:t>Extra responsibilities (teaching, research, etc.)</a:t>
            </a:r>
          </a:p>
          <a:p>
            <a:pPr lvl="0">
              <a:lnSpc>
                <a:spcPct val="150000"/>
              </a:lnSpc>
            </a:pPr>
            <a:endParaRPr lang="en-US" dirty="0"/>
          </a:p>
          <a:p>
            <a:pPr lvl="0">
              <a:lnSpc>
                <a:spcPct val="150000"/>
              </a:lnSpc>
            </a:pPr>
            <a:r>
              <a:rPr lang="en-US" dirty="0"/>
              <a:t>I</a:t>
            </a:r>
            <a:r>
              <a:rPr lang="en-US" baseline="0" dirty="0"/>
              <a:t> feel like most of us can relate to something on this list – or the  look on my face. But let’s do a quick test (privately, this is a challenge by choice).  On your paper, answer the following on a scale of 1-10:</a:t>
            </a:r>
          </a:p>
          <a:p>
            <a:pPr marL="171450" lvl="0" indent="-171450">
              <a:lnSpc>
                <a:spcPct val="150000"/>
              </a:lnSpc>
              <a:buFont typeface="Arial" panose="020B0604020202020204" pitchFamily="34" charset="0"/>
              <a:buChar char="•"/>
            </a:pPr>
            <a:r>
              <a:rPr lang="en-US" baseline="0" dirty="0"/>
              <a:t>How excited are you to get to work in the morning?</a:t>
            </a:r>
          </a:p>
          <a:p>
            <a:pPr marL="171450" lvl="0" indent="-171450">
              <a:lnSpc>
                <a:spcPct val="150000"/>
              </a:lnSpc>
              <a:buFont typeface="Arial" panose="020B0604020202020204" pitchFamily="34" charset="0"/>
              <a:buChar char="•"/>
            </a:pPr>
            <a:r>
              <a:rPr lang="en-US" baseline="0" dirty="0"/>
              <a:t>How much do you enjoy what you do for its own sake, rather than for what it gets you?</a:t>
            </a:r>
          </a:p>
          <a:p>
            <a:pPr marL="171450" lvl="0" indent="-171450">
              <a:lnSpc>
                <a:spcPct val="150000"/>
              </a:lnSpc>
              <a:buFont typeface="Arial" panose="020B0604020202020204" pitchFamily="34" charset="0"/>
              <a:buChar char="•"/>
            </a:pPr>
            <a:r>
              <a:rPr lang="en-US" baseline="0" dirty="0"/>
              <a:t>How accountable do you hold yourself to a deeply held set of values?</a:t>
            </a:r>
          </a:p>
          <a:p>
            <a:pPr marL="0" lvl="0" indent="0">
              <a:lnSpc>
                <a:spcPct val="150000"/>
              </a:lnSpc>
              <a:buFont typeface="Arial" panose="020B0604020202020204" pitchFamily="34" charset="0"/>
              <a:buNone/>
            </a:pPr>
            <a:r>
              <a:rPr lang="en-US" baseline="0" dirty="0"/>
              <a:t>If you scored 27 or better, what we’re talking about today may not apply to you right now. For those of us under 27, I think you might learn something from reading this book.</a:t>
            </a:r>
            <a:endParaRPr lang="en-US" dirty="0"/>
          </a:p>
          <a:p>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2</a:t>
            </a:fld>
            <a:endParaRPr lang="en-US"/>
          </a:p>
        </p:txBody>
      </p:sp>
    </p:spTree>
    <p:extLst>
      <p:ext uri="{BB962C8B-B14F-4D97-AF65-F5344CB8AC3E}">
        <p14:creationId xmlns:p14="http://schemas.microsoft.com/office/powerpoint/2010/main" val="3605157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Harness your own sources of energy for high efficiency and performance between</a:t>
            </a:r>
            <a:r>
              <a:rPr lang="en-US" baseline="0" dirty="0"/>
              <a:t> cycles of full engagement and strategic disengagement</a:t>
            </a:r>
          </a:p>
          <a:p>
            <a:r>
              <a:rPr lang="en-US" baseline="0" dirty="0"/>
              <a:t>How do your behaviors and habits match your values?</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14</a:t>
            </a:fld>
            <a:endParaRPr lang="en-US"/>
          </a:p>
        </p:txBody>
      </p:sp>
    </p:spTree>
    <p:extLst>
      <p:ext uri="{BB962C8B-B14F-4D97-AF65-F5344CB8AC3E}">
        <p14:creationId xmlns:p14="http://schemas.microsoft.com/office/powerpoint/2010/main" val="452819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Main tenant of the book. Instead</a:t>
            </a:r>
            <a:r>
              <a:rPr lang="en-US" baseline="0" dirty="0"/>
              <a:t> of time management, we should focus on managing our energy. Time management is depressing – time is finite! Instead, energy can be expanded and renewed. Life should be measured as a series of sprints with ritualistic downtime to recharge. </a:t>
            </a:r>
          </a:p>
          <a:p>
            <a:endParaRPr lang="en-US" baseline="0" dirty="0"/>
          </a:p>
          <a:p>
            <a:r>
              <a:rPr lang="en-US" baseline="0" dirty="0"/>
              <a:t>Energy is infectious – negative energy feeds on itself and leaders have a disproportionate impact on the energy of others. Matters not only for yourself, but for those love ones, colleagues, and patients around you.</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3</a:t>
            </a:fld>
            <a:endParaRPr lang="en-US"/>
          </a:p>
        </p:txBody>
      </p:sp>
    </p:spTree>
    <p:extLst>
      <p:ext uri="{BB962C8B-B14F-4D97-AF65-F5344CB8AC3E}">
        <p14:creationId xmlns:p14="http://schemas.microsoft.com/office/powerpoint/2010/main" val="31656388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do the authors know about this?</a:t>
            </a:r>
            <a:r>
              <a:rPr lang="en-US" baseline="0" dirty="0"/>
              <a:t> They</a:t>
            </a:r>
            <a:r>
              <a:rPr lang="en-US" dirty="0"/>
              <a:t> developed theories and process from years of working with professional athletes. The athletes</a:t>
            </a:r>
            <a:r>
              <a:rPr lang="en-US" baseline="0" dirty="0"/>
              <a:t> demanded measurable results (data). Might that be attractive to genetic counselors too? The principles the authors develop can apply to us.</a:t>
            </a:r>
          </a:p>
          <a:p>
            <a:endParaRPr lang="en-US" baseline="0" dirty="0"/>
          </a:p>
          <a:p>
            <a:r>
              <a:rPr lang="en-US" baseline="0" dirty="0"/>
              <a:t>The most successful athletes had small energy renewing rituals. Tennis player who spins the racket or walks behind the line between serves. Their heart rates lower 20 bpm during this renewal over the less successful athletes without the renewal rituals.</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4</a:t>
            </a:fld>
            <a:endParaRPr lang="en-US"/>
          </a:p>
        </p:txBody>
      </p:sp>
    </p:spTree>
    <p:extLst>
      <p:ext uri="{BB962C8B-B14F-4D97-AF65-F5344CB8AC3E}">
        <p14:creationId xmlns:p14="http://schemas.microsoft.com/office/powerpoint/2010/main" val="15197196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Physical energy</a:t>
            </a:r>
            <a:r>
              <a:rPr lang="en-US" baseline="0" dirty="0"/>
              <a:t> measured in quantity (low to high)</a:t>
            </a:r>
          </a:p>
          <a:p>
            <a:r>
              <a:rPr lang="en-US" baseline="0" dirty="0"/>
              <a:t>Emotional energy measured in quality (negative to positive)</a:t>
            </a:r>
          </a:p>
          <a:p>
            <a:r>
              <a:rPr lang="en-US" baseline="0" dirty="0"/>
              <a:t>Mental capacity is defined by focus of energy</a:t>
            </a:r>
          </a:p>
          <a:p>
            <a:r>
              <a:rPr lang="en-US" baseline="0" dirty="0"/>
              <a:t>Spiritual capacity is defined by the force of energy</a:t>
            </a:r>
          </a:p>
          <a:p>
            <a:endParaRPr lang="en-US" baseline="0" dirty="0"/>
          </a:p>
          <a:p>
            <a:r>
              <a:rPr lang="en-US" baseline="0" dirty="0"/>
              <a:t>Most of us are undertrained physically and spiritually, and </a:t>
            </a:r>
            <a:r>
              <a:rPr lang="en-US" baseline="0" dirty="0" err="1"/>
              <a:t>overtrained</a:t>
            </a:r>
            <a:r>
              <a:rPr lang="en-US" baseline="0" dirty="0"/>
              <a:t> mentally and emotionally.</a:t>
            </a:r>
          </a:p>
          <a:p>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5</a:t>
            </a:fld>
            <a:endParaRPr lang="en-US"/>
          </a:p>
        </p:txBody>
      </p:sp>
    </p:spTree>
    <p:extLst>
      <p:ext uri="{BB962C8B-B14F-4D97-AF65-F5344CB8AC3E}">
        <p14:creationId xmlns:p14="http://schemas.microsoft.com/office/powerpoint/2010/main" val="29631615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a:t>
            </a:r>
            <a:r>
              <a:rPr lang="en-US" baseline="0" dirty="0"/>
              <a:t> negative energy affects performance, the more positive energy is efficient</a:t>
            </a:r>
            <a:endParaRPr lang="en-US" dirty="0"/>
          </a:p>
          <a:p>
            <a:r>
              <a:rPr lang="en-US" dirty="0"/>
              <a:t>The goal is to have cycles of full engagement and</a:t>
            </a:r>
            <a:r>
              <a:rPr lang="en-US" baseline="0" dirty="0"/>
              <a:t> strategic disengagement to be most efficient</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6</a:t>
            </a:fld>
            <a:endParaRPr lang="en-US"/>
          </a:p>
        </p:txBody>
      </p:sp>
    </p:spTree>
    <p:extLst>
      <p:ext uri="{BB962C8B-B14F-4D97-AF65-F5344CB8AC3E}">
        <p14:creationId xmlns:p14="http://schemas.microsoft.com/office/powerpoint/2010/main" val="25486652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emotional muscles are: self-confidence, self-control, interpersonal</a:t>
            </a:r>
            <a:r>
              <a:rPr lang="en-US" baseline="0" dirty="0"/>
              <a:t> effectiveness, and empathy</a:t>
            </a:r>
          </a:p>
          <a:p>
            <a:r>
              <a:rPr lang="en-US" baseline="0" dirty="0"/>
              <a:t>Negative emotions are essential for survival, but ultimately drain you emotionally</a:t>
            </a:r>
          </a:p>
          <a:p>
            <a:r>
              <a:rPr lang="en-US" baseline="0" dirty="0"/>
              <a:t>Summon positive emotions during times of stress</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8</a:t>
            </a:fld>
            <a:endParaRPr lang="en-US"/>
          </a:p>
        </p:txBody>
      </p:sp>
    </p:spTree>
    <p:extLst>
      <p:ext uri="{BB962C8B-B14F-4D97-AF65-F5344CB8AC3E}">
        <p14:creationId xmlns:p14="http://schemas.microsoft.com/office/powerpoint/2010/main" val="39196425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Mental preparation, visualization, positive self-talk,</a:t>
            </a:r>
            <a:r>
              <a:rPr lang="en-US" baseline="0" dirty="0"/>
              <a:t> effective time management to build in moments for creativity. Changing focus allows different parts of the brain to activate.</a:t>
            </a:r>
            <a:endParaRPr lang="en-US" dirty="0"/>
          </a:p>
          <a:p>
            <a:r>
              <a:rPr lang="en-US" dirty="0"/>
              <a:t>Where do you get your best</a:t>
            </a:r>
            <a:r>
              <a:rPr lang="en-US" baseline="0" dirty="0"/>
              <a:t> ideas? Not at work! In the shower</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9</a:t>
            </a:fld>
            <a:endParaRPr lang="en-US"/>
          </a:p>
        </p:txBody>
      </p:sp>
    </p:spTree>
    <p:extLst>
      <p:ext uri="{BB962C8B-B14F-4D97-AF65-F5344CB8AC3E}">
        <p14:creationId xmlns:p14="http://schemas.microsoft.com/office/powerpoint/2010/main" val="148459948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Spiritual energy is that derived from our connection to deeply held values and a purpose beyond self-interest</a:t>
            </a:r>
          </a:p>
          <a:p>
            <a:r>
              <a:rPr lang="en-US" baseline="0" dirty="0"/>
              <a:t>Spiritual energy expenditure and renewal are deeply intertwined – the key muscles are passion, commitment, integrity, and honesty</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10</a:t>
            </a:fld>
            <a:endParaRPr lang="en-US"/>
          </a:p>
        </p:txBody>
      </p:sp>
    </p:spTree>
    <p:extLst>
      <p:ext uri="{BB962C8B-B14F-4D97-AF65-F5344CB8AC3E}">
        <p14:creationId xmlns:p14="http://schemas.microsoft.com/office/powerpoint/2010/main" val="303155642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Harness your own sources of energy for high efficiency and performance between</a:t>
            </a:r>
            <a:r>
              <a:rPr lang="en-US" baseline="0" dirty="0"/>
              <a:t> cycles of full engagement and strategic disengagement</a:t>
            </a:r>
          </a:p>
          <a:p>
            <a:r>
              <a:rPr lang="en-US" baseline="0" dirty="0"/>
              <a:t>How do your behaviors and habits match your values?</a:t>
            </a:r>
            <a:endParaRPr lang="en-US" dirty="0"/>
          </a:p>
        </p:txBody>
      </p:sp>
      <p:sp>
        <p:nvSpPr>
          <p:cNvPr id="4" name="Slide Number Placeholder 3"/>
          <p:cNvSpPr>
            <a:spLocks noGrp="1"/>
          </p:cNvSpPr>
          <p:nvPr>
            <p:ph type="sldNum" sz="quarter" idx="10"/>
          </p:nvPr>
        </p:nvSpPr>
        <p:spPr/>
        <p:txBody>
          <a:bodyPr/>
          <a:lstStyle/>
          <a:p>
            <a:fld id="{95D246E2-D567-4C17-B77D-32F2C67CE4F7}" type="slidenum">
              <a:rPr lang="en-US" smtClean="0"/>
              <a:t>11</a:t>
            </a:fld>
            <a:endParaRPr lang="en-US"/>
          </a:p>
        </p:txBody>
      </p:sp>
    </p:spTree>
    <p:extLst>
      <p:ext uri="{BB962C8B-B14F-4D97-AF65-F5344CB8AC3E}">
        <p14:creationId xmlns:p14="http://schemas.microsoft.com/office/powerpoint/2010/main" val="322969724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7BBC3C2-12B5-4D09-98A3-7708F6A0979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14274097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BBC3C2-12B5-4D09-98A3-7708F6A0979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3354125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BBC3C2-12B5-4D09-98A3-7708F6A0979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34489151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7BBC3C2-12B5-4D09-98A3-7708F6A0979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61146-ACFB-44BD-A2DD-B29E66A64F43}" type="slidenum">
              <a:rPr lang="en-US" smtClean="0"/>
              <a:t>‹#›</a:t>
            </a:fld>
            <a:endParaRPr lang="en-US"/>
          </a:p>
        </p:txBody>
      </p:sp>
      <p:grpSp>
        <p:nvGrpSpPr>
          <p:cNvPr id="7" name="Group 6"/>
          <p:cNvGrpSpPr/>
          <p:nvPr userDrawn="1"/>
        </p:nvGrpSpPr>
        <p:grpSpPr>
          <a:xfrm>
            <a:off x="0" y="5990894"/>
            <a:ext cx="9144000" cy="951186"/>
            <a:chOff x="0" y="5990894"/>
            <a:chExt cx="9144000" cy="951186"/>
          </a:xfrm>
        </p:grpSpPr>
        <p:sp>
          <p:nvSpPr>
            <p:cNvPr id="8" name="Rectangle 7"/>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10" name="Straight Connector 9"/>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3617615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87BBC3C2-12B5-4D09-98A3-7708F6A09796}" type="datetimeFigureOut">
              <a:rPr lang="en-US" smtClean="0"/>
              <a:t>2/9/19</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22248278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7BBC3C2-12B5-4D09-98A3-7708F6A0979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3424585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7BBC3C2-12B5-4D09-98A3-7708F6A09796}" type="datetimeFigureOut">
              <a:rPr lang="en-US" smtClean="0"/>
              <a:t>2/9/19</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17962415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7BBC3C2-12B5-4D09-98A3-7708F6A09796}" type="datetimeFigureOut">
              <a:rPr lang="en-US" smtClean="0"/>
              <a:t>2/9/19</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36294160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7BBC3C2-12B5-4D09-98A3-7708F6A09796}" type="datetimeFigureOut">
              <a:rPr lang="en-US" smtClean="0"/>
              <a:t>2/9/19</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1589080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BBC3C2-12B5-4D09-98A3-7708F6A0979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26527179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87BBC3C2-12B5-4D09-98A3-7708F6A09796}" type="datetimeFigureOut">
              <a:rPr lang="en-US" smtClean="0"/>
              <a:t>2/9/19</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7261146-ACFB-44BD-A2DD-B29E66A64F43}" type="slidenum">
              <a:rPr lang="en-US" smtClean="0"/>
              <a:t>‹#›</a:t>
            </a:fld>
            <a:endParaRPr lang="en-US"/>
          </a:p>
        </p:txBody>
      </p:sp>
    </p:spTree>
    <p:extLst>
      <p:ext uri="{BB962C8B-B14F-4D97-AF65-F5344CB8AC3E}">
        <p14:creationId xmlns:p14="http://schemas.microsoft.com/office/powerpoint/2010/main" val="20604935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BBC3C2-12B5-4D09-98A3-7708F6A09796}" type="datetimeFigureOut">
              <a:rPr lang="en-US" smtClean="0"/>
              <a:t>2/9/19</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7261146-ACFB-44BD-A2DD-B29E66A64F43}" type="slidenum">
              <a:rPr lang="en-US" smtClean="0"/>
              <a:t>‹#›</a:t>
            </a:fld>
            <a:endParaRPr lang="en-US"/>
          </a:p>
        </p:txBody>
      </p:sp>
      <p:grpSp>
        <p:nvGrpSpPr>
          <p:cNvPr id="7" name="Group 6"/>
          <p:cNvGrpSpPr/>
          <p:nvPr userDrawn="1"/>
        </p:nvGrpSpPr>
        <p:grpSpPr>
          <a:xfrm>
            <a:off x="0" y="5990894"/>
            <a:ext cx="9144000" cy="951186"/>
            <a:chOff x="0" y="5990894"/>
            <a:chExt cx="9144000" cy="951186"/>
          </a:xfrm>
        </p:grpSpPr>
        <p:sp>
          <p:nvSpPr>
            <p:cNvPr id="8" name="Rectangle 7"/>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10" name="Straight Connector 9"/>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grpSp>
    </p:spTree>
    <p:extLst>
      <p:ext uri="{BB962C8B-B14F-4D97-AF65-F5344CB8AC3E}">
        <p14:creationId xmlns:p14="http://schemas.microsoft.com/office/powerpoint/2010/main" val="1617164431"/>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1.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1.png"/><Relationship Id="rId7" Type="http://schemas.openxmlformats.org/officeDocument/2006/relationships/diagramColors" Target="../diagrams/colors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6.xml"/><Relationship Id="rId5" Type="http://schemas.openxmlformats.org/officeDocument/2006/relationships/image" Target="../media/image8.png"/><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	</a:t>
            </a:r>
          </a:p>
        </p:txBody>
      </p:sp>
      <p:sp>
        <p:nvSpPr>
          <p:cNvPr id="3" name="Subtitle 2"/>
          <p:cNvSpPr>
            <a:spLocks noGrp="1"/>
          </p:cNvSpPr>
          <p:nvPr>
            <p:ph type="subTitle" idx="1"/>
          </p:nvPr>
        </p:nvSpPr>
        <p:spPr>
          <a:xfrm>
            <a:off x="2977868" y="3617140"/>
            <a:ext cx="5023131" cy="1640660"/>
          </a:xfrm>
        </p:spPr>
        <p:txBody>
          <a:bodyPr/>
          <a:lstStyle/>
          <a:p>
            <a:r>
              <a:rPr lang="en-US" dirty="0"/>
              <a:t>Katie Bergstrom, MS, CGC</a:t>
            </a:r>
          </a:p>
          <a:p>
            <a:endParaRPr lang="en-US" dirty="0"/>
          </a:p>
          <a:p>
            <a:r>
              <a:rPr lang="en-US" sz="1600" dirty="0"/>
              <a:t>Baylor College of Medicine</a:t>
            </a:r>
          </a:p>
          <a:p>
            <a:r>
              <a:rPr lang="en-US" sz="1600" dirty="0"/>
              <a:t>Pediatrics – Hematology/Oncology</a:t>
            </a:r>
          </a:p>
        </p:txBody>
      </p:sp>
      <p:sp>
        <p:nvSpPr>
          <p:cNvPr id="5" name="Rectangle 4"/>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7" name="Straight Connector 6"/>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cxnSp>
        <p:nvCxnSpPr>
          <p:cNvPr id="8" name="Straight Connector 7"/>
          <p:cNvCxnSpPr/>
          <p:nvPr/>
        </p:nvCxnSpPr>
        <p:spPr>
          <a:xfrm flipV="1">
            <a:off x="0" y="903890"/>
            <a:ext cx="6537434" cy="5251"/>
          </a:xfrm>
          <a:prstGeom prst="line">
            <a:avLst/>
          </a:prstGeom>
        </p:spPr>
        <p:style>
          <a:lnRef idx="3">
            <a:schemeClr val="accent6"/>
          </a:lnRef>
          <a:fillRef idx="0">
            <a:schemeClr val="accent6"/>
          </a:fillRef>
          <a:effectRef idx="2">
            <a:schemeClr val="accent6"/>
          </a:effectRef>
          <a:fontRef idx="minor">
            <a:schemeClr val="tx1"/>
          </a:fontRef>
        </p:style>
      </p:cxnSp>
      <p:pic>
        <p:nvPicPr>
          <p:cNvPr id="9" name="picture"/>
          <p:cNvPicPr/>
          <p:nvPr/>
        </p:nvPicPr>
        <p:blipFill>
          <a:blip r:embed="rId3" cstate="print">
            <a:extLst>
              <a:ext uri="{28A0092B-C50C-407E-A947-70E740481C1C}">
                <a14:useLocalDpi xmlns:a14="http://schemas.microsoft.com/office/drawing/2010/main" val="0"/>
              </a:ext>
            </a:extLst>
          </a:blip>
          <a:srcRect/>
          <a:stretch>
            <a:fillRect/>
          </a:stretch>
        </p:blipFill>
        <p:spPr>
          <a:xfrm>
            <a:off x="602388" y="1389332"/>
            <a:ext cx="2453005" cy="4152900"/>
          </a:xfrm>
          <a:prstGeom prst="rect">
            <a:avLst/>
          </a:prstGeom>
        </p:spPr>
      </p:pic>
    </p:spTree>
    <p:extLst>
      <p:ext uri="{BB962C8B-B14F-4D97-AF65-F5344CB8AC3E}">
        <p14:creationId xmlns:p14="http://schemas.microsoft.com/office/powerpoint/2010/main" val="3801560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12159"/>
            <a:ext cx="9144000" cy="6096000"/>
          </a:xfrm>
          <a:prstGeom prst="rect">
            <a:avLst/>
          </a:prstGeom>
        </p:spPr>
      </p:pic>
      <p:sp>
        <p:nvSpPr>
          <p:cNvPr id="2" name="Title 1"/>
          <p:cNvSpPr>
            <a:spLocks noGrp="1"/>
          </p:cNvSpPr>
          <p:nvPr>
            <p:ph type="title"/>
          </p:nvPr>
        </p:nvSpPr>
        <p:spPr/>
        <p:txBody>
          <a:bodyPr/>
          <a:lstStyle/>
          <a:p>
            <a:r>
              <a:rPr lang="en-US" b="1" dirty="0">
                <a:solidFill>
                  <a:srgbClr val="FFFFFF"/>
                </a:solidFill>
              </a:rPr>
              <a:t>Spiritual</a:t>
            </a:r>
          </a:p>
        </p:txBody>
      </p:sp>
    </p:spTree>
    <p:extLst>
      <p:ext uri="{BB962C8B-B14F-4D97-AF65-F5344CB8AC3E}">
        <p14:creationId xmlns:p14="http://schemas.microsoft.com/office/powerpoint/2010/main" val="221662562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Become Fully Engaged</a:t>
            </a:r>
          </a:p>
        </p:txBody>
      </p:sp>
      <p:sp>
        <p:nvSpPr>
          <p:cNvPr id="3" name="Content Placeholder 2"/>
          <p:cNvSpPr>
            <a:spLocks noGrp="1"/>
          </p:cNvSpPr>
          <p:nvPr>
            <p:ph idx="1"/>
          </p:nvPr>
        </p:nvSpPr>
        <p:spPr/>
        <p:txBody>
          <a:bodyPr/>
          <a:lstStyle/>
          <a:p>
            <a:r>
              <a:rPr lang="en-US" dirty="0"/>
              <a:t>Determine your values and purpose</a:t>
            </a:r>
          </a:p>
          <a:p>
            <a:r>
              <a:rPr lang="en-US" dirty="0"/>
              <a:t>Perform a self-energy audit</a:t>
            </a:r>
          </a:p>
          <a:p>
            <a:r>
              <a:rPr lang="en-US" dirty="0"/>
              <a:t>Identify muscles to train</a:t>
            </a:r>
          </a:p>
          <a:p>
            <a:r>
              <a:rPr lang="en-US" dirty="0"/>
              <a:t>Develop your own rituals</a:t>
            </a:r>
          </a:p>
          <a:p>
            <a:endParaRPr lang="en-US" dirty="0"/>
          </a:p>
          <a:p>
            <a:endParaRPr lang="en-US" dirty="0"/>
          </a:p>
        </p:txBody>
      </p:sp>
    </p:spTree>
    <p:extLst>
      <p:ext uri="{BB962C8B-B14F-4D97-AF65-F5344CB8AC3E}">
        <p14:creationId xmlns:p14="http://schemas.microsoft.com/office/powerpoint/2010/main" val="14659327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F341E3-3497-AC4B-A644-CAFA990094CB}"/>
              </a:ext>
            </a:extLst>
          </p:cNvPr>
          <p:cNvSpPr>
            <a:spLocks noGrp="1"/>
          </p:cNvSpPr>
          <p:nvPr>
            <p:ph type="title"/>
          </p:nvPr>
        </p:nvSpPr>
        <p:spPr/>
        <p:txBody>
          <a:bodyPr/>
          <a:lstStyle/>
          <a:p>
            <a:r>
              <a:rPr lang="en-US" b="1" dirty="0"/>
              <a:t>Example</a:t>
            </a:r>
          </a:p>
        </p:txBody>
      </p:sp>
      <p:pic>
        <p:nvPicPr>
          <p:cNvPr id="5" name="Content Placeholder 4">
            <a:extLst>
              <a:ext uri="{FF2B5EF4-FFF2-40B4-BE49-F238E27FC236}">
                <a16:creationId xmlns:a16="http://schemas.microsoft.com/office/drawing/2014/main" id="{A4C0B216-EDF4-C94D-884F-3D57891896B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14223" y="1481496"/>
            <a:ext cx="5315554" cy="4351338"/>
          </a:xfrm>
        </p:spPr>
      </p:pic>
    </p:spTree>
    <p:extLst>
      <p:ext uri="{BB962C8B-B14F-4D97-AF65-F5344CB8AC3E}">
        <p14:creationId xmlns:p14="http://schemas.microsoft.com/office/powerpoint/2010/main" val="25647183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6663F4-1F5E-894F-A67F-473B7C2DA210}"/>
              </a:ext>
            </a:extLst>
          </p:cNvPr>
          <p:cNvSpPr>
            <a:spLocks noGrp="1"/>
          </p:cNvSpPr>
          <p:nvPr>
            <p:ph type="title"/>
          </p:nvPr>
        </p:nvSpPr>
        <p:spPr/>
        <p:txBody>
          <a:bodyPr/>
          <a:lstStyle/>
          <a:p>
            <a:r>
              <a:rPr lang="en-US" b="1" dirty="0"/>
              <a:t>Example</a:t>
            </a:r>
          </a:p>
        </p:txBody>
      </p:sp>
      <p:sp>
        <p:nvSpPr>
          <p:cNvPr id="8" name="Content Placeholder 7">
            <a:extLst>
              <a:ext uri="{FF2B5EF4-FFF2-40B4-BE49-F238E27FC236}">
                <a16:creationId xmlns:a16="http://schemas.microsoft.com/office/drawing/2014/main" id="{8B6986C2-D34E-7940-8C02-FDB056B51593}"/>
              </a:ext>
            </a:extLst>
          </p:cNvPr>
          <p:cNvSpPr>
            <a:spLocks noGrp="1"/>
          </p:cNvSpPr>
          <p:nvPr>
            <p:ph idx="1"/>
          </p:nvPr>
        </p:nvSpPr>
        <p:spPr/>
        <p:txBody>
          <a:bodyPr/>
          <a:lstStyle/>
          <a:p>
            <a:pPr marL="0" indent="0">
              <a:buNone/>
            </a:pPr>
            <a:r>
              <a:rPr lang="en-US" sz="2400" dirty="0"/>
              <a:t>Targeted muscle:		</a:t>
            </a:r>
            <a:r>
              <a:rPr lang="en-US" sz="2400" i="1" dirty="0">
                <a:solidFill>
                  <a:srgbClr val="F3852F"/>
                </a:solidFill>
              </a:rPr>
              <a:t>Focus/Mental Preparation</a:t>
            </a:r>
            <a:endParaRPr lang="en-US" sz="2400" dirty="0">
              <a:solidFill>
                <a:srgbClr val="F3852F"/>
              </a:solidFill>
            </a:endParaRPr>
          </a:p>
          <a:p>
            <a:pPr marL="0" indent="0">
              <a:buNone/>
            </a:pPr>
            <a:r>
              <a:rPr lang="en-US" sz="2400" dirty="0"/>
              <a:t>Value Driving Change:		</a:t>
            </a:r>
            <a:r>
              <a:rPr lang="en-US" sz="2400" i="1" dirty="0">
                <a:solidFill>
                  <a:srgbClr val="F3852F"/>
                </a:solidFill>
              </a:rPr>
              <a:t>Responsibility</a:t>
            </a:r>
            <a:endParaRPr lang="en-US" sz="2400" dirty="0">
              <a:solidFill>
                <a:srgbClr val="F3852F"/>
              </a:solidFill>
            </a:endParaRPr>
          </a:p>
          <a:p>
            <a:pPr marL="0" indent="0">
              <a:buNone/>
            </a:pPr>
            <a:r>
              <a:rPr lang="en-US" sz="2400" dirty="0"/>
              <a:t>Expected Consequence: 	</a:t>
            </a:r>
            <a:r>
              <a:rPr lang="en-US" sz="2400" i="1" dirty="0">
                <a:solidFill>
                  <a:srgbClr val="F3852F"/>
                </a:solidFill>
              </a:rPr>
              <a:t>Higher productivity</a:t>
            </a:r>
            <a:endParaRPr lang="en-US" sz="2400" dirty="0">
              <a:solidFill>
                <a:srgbClr val="F3852F"/>
              </a:solidFill>
            </a:endParaRPr>
          </a:p>
          <a:p>
            <a:pPr marL="0" indent="0">
              <a:buNone/>
            </a:pPr>
            <a:endParaRPr lang="en-US" dirty="0"/>
          </a:p>
        </p:txBody>
      </p:sp>
      <p:graphicFrame>
        <p:nvGraphicFramePr>
          <p:cNvPr id="9" name="Table 8">
            <a:extLst>
              <a:ext uri="{FF2B5EF4-FFF2-40B4-BE49-F238E27FC236}">
                <a16:creationId xmlns:a16="http://schemas.microsoft.com/office/drawing/2014/main" id="{E78B4E50-7B6A-974D-94AB-D6BFD75A5A76}"/>
              </a:ext>
            </a:extLst>
          </p:cNvPr>
          <p:cNvGraphicFramePr>
            <a:graphicFrameLocks noGrp="1"/>
          </p:cNvGraphicFramePr>
          <p:nvPr>
            <p:extLst>
              <p:ext uri="{D42A27DB-BD31-4B8C-83A1-F6EECF244321}">
                <p14:modId xmlns:p14="http://schemas.microsoft.com/office/powerpoint/2010/main" val="1227791950"/>
              </p:ext>
            </p:extLst>
          </p:nvPr>
        </p:nvGraphicFramePr>
        <p:xfrm>
          <a:off x="729174" y="3486943"/>
          <a:ext cx="7786176" cy="2284590"/>
        </p:xfrm>
        <a:graphic>
          <a:graphicData uri="http://schemas.openxmlformats.org/drawingml/2006/table">
            <a:tbl>
              <a:tblPr firstRow="1" firstCol="1" bandRow="1">
                <a:tableStyleId>{93296810-A885-4BE3-A3E7-6D5BEEA58F35}</a:tableStyleId>
              </a:tblPr>
              <a:tblGrid>
                <a:gridCol w="5599554">
                  <a:extLst>
                    <a:ext uri="{9D8B030D-6E8A-4147-A177-3AD203B41FA5}">
                      <a16:colId xmlns:a16="http://schemas.microsoft.com/office/drawing/2014/main" val="3951493628"/>
                    </a:ext>
                  </a:extLst>
                </a:gridCol>
                <a:gridCol w="2186622">
                  <a:extLst>
                    <a:ext uri="{9D8B030D-6E8A-4147-A177-3AD203B41FA5}">
                      <a16:colId xmlns:a16="http://schemas.microsoft.com/office/drawing/2014/main" val="2606884875"/>
                    </a:ext>
                  </a:extLst>
                </a:gridCol>
              </a:tblGrid>
              <a:tr h="380765">
                <a:tc>
                  <a:txBody>
                    <a:bodyPr/>
                    <a:lstStyle/>
                    <a:p>
                      <a:pPr marL="0" marR="0">
                        <a:lnSpc>
                          <a:spcPct val="107000"/>
                        </a:lnSpc>
                        <a:spcBef>
                          <a:spcPts val="0"/>
                        </a:spcBef>
                        <a:spcAft>
                          <a:spcPts val="0"/>
                        </a:spcAft>
                      </a:pPr>
                      <a:r>
                        <a:rPr lang="en-US" sz="1400" dirty="0">
                          <a:solidFill>
                            <a:srgbClr val="34A5AE"/>
                          </a:solidFill>
                          <a:effectLst/>
                        </a:rPr>
                        <a:t>Positive Energy Ritual Supporting Change</a:t>
                      </a:r>
                      <a:endParaRPr lang="en-US" sz="14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400" dirty="0">
                          <a:solidFill>
                            <a:srgbClr val="34A5AE"/>
                          </a:solidFill>
                          <a:effectLst/>
                        </a:rPr>
                        <a:t>Launch Date</a:t>
                      </a:r>
                      <a:endParaRPr lang="en-US" sz="14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1915571204"/>
                  </a:ext>
                </a:extLst>
              </a:tr>
              <a:tr h="380765">
                <a:tc>
                  <a:txBody>
                    <a:bodyPr/>
                    <a:lstStyle/>
                    <a:p>
                      <a:pPr marL="0" marR="0">
                        <a:lnSpc>
                          <a:spcPct val="107000"/>
                        </a:lnSpc>
                        <a:spcBef>
                          <a:spcPts val="0"/>
                        </a:spcBef>
                        <a:spcAft>
                          <a:spcPts val="0"/>
                        </a:spcAft>
                      </a:pPr>
                      <a:r>
                        <a:rPr lang="en-US" sz="1100" dirty="0">
                          <a:solidFill>
                            <a:schemeClr val="tx1"/>
                          </a:solidFill>
                          <a:effectLst/>
                        </a:rPr>
                        <a:t> </a:t>
                      </a:r>
                      <a:r>
                        <a:rPr lang="en-US" sz="1100" b="0" dirty="0">
                          <a:solidFill>
                            <a:schemeClr val="tx1"/>
                          </a:solidFill>
                          <a:effectLst/>
                        </a:rPr>
                        <a:t>Checking email before work</a:t>
                      </a:r>
                      <a:endParaRPr lang="en-US" sz="1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solidFill>
                            <a:schemeClr val="tx1"/>
                          </a:solidFill>
                          <a:effectLst/>
                        </a:rPr>
                        <a:t> 02/18/2019</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951769783"/>
                  </a:ext>
                </a:extLst>
              </a:tr>
              <a:tr h="380765">
                <a:tc>
                  <a:txBody>
                    <a:bodyPr/>
                    <a:lstStyle/>
                    <a:p>
                      <a:pPr marL="0" marR="0">
                        <a:lnSpc>
                          <a:spcPct val="107000"/>
                        </a:lnSpc>
                        <a:spcBef>
                          <a:spcPts val="0"/>
                        </a:spcBef>
                        <a:spcAft>
                          <a:spcPts val="0"/>
                        </a:spcAft>
                      </a:pPr>
                      <a:r>
                        <a:rPr lang="en-US" sz="1100" dirty="0">
                          <a:solidFill>
                            <a:schemeClr val="tx1"/>
                          </a:solidFill>
                          <a:effectLst/>
                        </a:rPr>
                        <a:t> </a:t>
                      </a:r>
                      <a:r>
                        <a:rPr lang="en-US" sz="1100" b="0" dirty="0">
                          <a:solidFill>
                            <a:schemeClr val="tx1"/>
                          </a:solidFill>
                          <a:effectLst/>
                        </a:rPr>
                        <a:t>Disable email notification alerts</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solidFill>
                            <a:schemeClr val="tx1"/>
                          </a:solidFill>
                          <a:effectLst/>
                        </a:rPr>
                        <a:t> 02/18/2019</a:t>
                      </a:r>
                      <a:endParaRPr lang="en-US" sz="110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15526038"/>
                  </a:ext>
                </a:extLst>
              </a:tr>
              <a:tr h="380765">
                <a:tc>
                  <a:txBody>
                    <a:bodyPr/>
                    <a:lstStyle/>
                    <a:p>
                      <a:pPr marL="0" marR="0">
                        <a:lnSpc>
                          <a:spcPct val="107000"/>
                        </a:lnSpc>
                        <a:spcBef>
                          <a:spcPts val="0"/>
                        </a:spcBef>
                        <a:spcAft>
                          <a:spcPts val="0"/>
                        </a:spcAft>
                      </a:pPr>
                      <a:r>
                        <a:rPr lang="en-US" sz="1100" dirty="0">
                          <a:solidFill>
                            <a:srgbClr val="34A5AE"/>
                          </a:solidFill>
                          <a:effectLst/>
                        </a:rPr>
                        <a:t> </a:t>
                      </a:r>
                      <a:endParaRPr lang="en-US" sz="11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a:solidFill>
                            <a:srgbClr val="34A5AE"/>
                          </a:solidFill>
                          <a:effectLst/>
                        </a:rPr>
                        <a:t> </a:t>
                      </a:r>
                      <a:endParaRPr lang="en-US" sz="110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02367349"/>
                  </a:ext>
                </a:extLst>
              </a:tr>
              <a:tr h="380765">
                <a:tc>
                  <a:txBody>
                    <a:bodyPr/>
                    <a:lstStyle/>
                    <a:p>
                      <a:pPr marL="0" marR="0">
                        <a:lnSpc>
                          <a:spcPct val="107000"/>
                        </a:lnSpc>
                        <a:spcBef>
                          <a:spcPts val="0"/>
                        </a:spcBef>
                        <a:spcAft>
                          <a:spcPts val="0"/>
                        </a:spcAft>
                      </a:pPr>
                      <a:r>
                        <a:rPr lang="en-US" sz="1100" dirty="0">
                          <a:solidFill>
                            <a:srgbClr val="34A5AE"/>
                          </a:solidFill>
                          <a:effectLst/>
                        </a:rPr>
                        <a:t> </a:t>
                      </a:r>
                      <a:endParaRPr lang="en-US" sz="11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solidFill>
                            <a:srgbClr val="34A5AE"/>
                          </a:solidFill>
                          <a:effectLst/>
                        </a:rPr>
                        <a:t> </a:t>
                      </a:r>
                      <a:endParaRPr lang="en-US" sz="11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476725159"/>
                  </a:ext>
                </a:extLst>
              </a:tr>
              <a:tr h="380765">
                <a:tc>
                  <a:txBody>
                    <a:bodyPr/>
                    <a:lstStyle/>
                    <a:p>
                      <a:pPr marL="0" marR="0">
                        <a:lnSpc>
                          <a:spcPct val="107000"/>
                        </a:lnSpc>
                        <a:spcBef>
                          <a:spcPts val="0"/>
                        </a:spcBef>
                        <a:spcAft>
                          <a:spcPts val="0"/>
                        </a:spcAft>
                      </a:pPr>
                      <a:r>
                        <a:rPr lang="en-US" sz="1100">
                          <a:solidFill>
                            <a:srgbClr val="34A5AE"/>
                          </a:solidFill>
                          <a:effectLst/>
                        </a:rPr>
                        <a:t> </a:t>
                      </a:r>
                      <a:endParaRPr lang="en-US" sz="110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a:lnSpc>
                          <a:spcPct val="107000"/>
                        </a:lnSpc>
                        <a:spcBef>
                          <a:spcPts val="0"/>
                        </a:spcBef>
                        <a:spcAft>
                          <a:spcPts val="0"/>
                        </a:spcAft>
                      </a:pPr>
                      <a:r>
                        <a:rPr lang="en-US" sz="1100" dirty="0">
                          <a:solidFill>
                            <a:srgbClr val="34A5AE"/>
                          </a:solidFill>
                          <a:effectLst/>
                        </a:rPr>
                        <a:t> </a:t>
                      </a:r>
                      <a:endParaRPr lang="en-US" sz="1100" dirty="0">
                        <a:solidFill>
                          <a:srgbClr val="34A5AE"/>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662993209"/>
                  </a:ext>
                </a:extLst>
              </a:tr>
            </a:tbl>
          </a:graphicData>
        </a:graphic>
      </p:graphicFrame>
    </p:spTree>
    <p:extLst>
      <p:ext uri="{BB962C8B-B14F-4D97-AF65-F5344CB8AC3E}">
        <p14:creationId xmlns:p14="http://schemas.microsoft.com/office/powerpoint/2010/main" val="218391521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Read the Book</a:t>
            </a:r>
          </a:p>
        </p:txBody>
      </p:sp>
      <p:sp>
        <p:nvSpPr>
          <p:cNvPr id="3" name="Content Placeholder 2"/>
          <p:cNvSpPr>
            <a:spLocks noGrp="1"/>
          </p:cNvSpPr>
          <p:nvPr>
            <p:ph idx="1"/>
          </p:nvPr>
        </p:nvSpPr>
        <p:spPr/>
        <p:txBody>
          <a:bodyPr/>
          <a:lstStyle/>
          <a:p>
            <a:endParaRPr lang="en-US" dirty="0"/>
          </a:p>
          <a:p>
            <a:endParaRPr lang="en-US" dirty="0"/>
          </a:p>
        </p:txBody>
      </p:sp>
      <p:pic>
        <p:nvPicPr>
          <p:cNvPr id="4" name="picture"/>
          <p:cNvPicPr/>
          <p:nvPr/>
        </p:nvPicPr>
        <p:blipFill>
          <a:blip r:embed="rId3" cstate="print">
            <a:extLst>
              <a:ext uri="{28A0092B-C50C-407E-A947-70E740481C1C}">
                <a14:useLocalDpi xmlns:a14="http://schemas.microsoft.com/office/drawing/2010/main" val="0"/>
              </a:ext>
            </a:extLst>
          </a:blip>
          <a:srcRect/>
          <a:stretch>
            <a:fillRect/>
          </a:stretch>
        </p:blipFill>
        <p:spPr>
          <a:xfrm rot="873612">
            <a:off x="6085792" y="1354163"/>
            <a:ext cx="2453005" cy="4152900"/>
          </a:xfrm>
          <a:prstGeom prst="rect">
            <a:avLst/>
          </a:prstGeom>
        </p:spPr>
      </p:pic>
    </p:spTree>
    <p:extLst>
      <p:ext uri="{BB962C8B-B14F-4D97-AF65-F5344CB8AC3E}">
        <p14:creationId xmlns:p14="http://schemas.microsoft.com/office/powerpoint/2010/main" val="38056511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a:t>References</a:t>
            </a:r>
          </a:p>
        </p:txBody>
      </p:sp>
      <p:sp>
        <p:nvSpPr>
          <p:cNvPr id="8" name="Content Placeholder 7"/>
          <p:cNvSpPr>
            <a:spLocks noGrp="1"/>
          </p:cNvSpPr>
          <p:nvPr>
            <p:ph idx="1"/>
          </p:nvPr>
        </p:nvSpPr>
        <p:spPr/>
        <p:txBody>
          <a:bodyPr>
            <a:normAutofit/>
          </a:bodyPr>
          <a:lstStyle/>
          <a:p>
            <a:pPr marL="0" indent="0">
              <a:buNone/>
            </a:pPr>
            <a:r>
              <a:rPr lang="en-US" sz="2000" dirty="0"/>
              <a:t>Johnstone B et al. 2016. The Relationship Between Burnout and Occupational Stress in Genetic Counselors. Journal of Genetic Counseling 25: 731-741</a:t>
            </a:r>
          </a:p>
        </p:txBody>
      </p:sp>
      <p:sp>
        <p:nvSpPr>
          <p:cNvPr id="5" name="Rectangle 4"/>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7" name="Straight Connector 6"/>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sp>
        <p:nvSpPr>
          <p:cNvPr id="9" name="Content Placeholder 7"/>
          <p:cNvSpPr txBox="1">
            <a:spLocks/>
          </p:cNvSpPr>
          <p:nvPr/>
        </p:nvSpPr>
        <p:spPr>
          <a:xfrm>
            <a:off x="2781131" y="5776663"/>
            <a:ext cx="8701467" cy="344389"/>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800" dirty="0"/>
              <a:t>Johnstone B et al. 2016. The Relationship Between Burnout and Occupational Stress in Genetic Counselors. Journal of Genetic Counseling 25: 731-741.</a:t>
            </a:r>
          </a:p>
        </p:txBody>
      </p:sp>
    </p:spTree>
    <p:extLst>
      <p:ext uri="{BB962C8B-B14F-4D97-AF65-F5344CB8AC3E}">
        <p14:creationId xmlns:p14="http://schemas.microsoft.com/office/powerpoint/2010/main" val="53670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rotWithShape="1">
          <a:blip r:embed="rId3">
            <a:extLst>
              <a:ext uri="{28A0092B-C50C-407E-A947-70E740481C1C}">
                <a14:useLocalDpi xmlns:a14="http://schemas.microsoft.com/office/drawing/2010/main" val="0"/>
              </a:ext>
            </a:extLst>
          </a:blip>
          <a:srcRect r="19504"/>
          <a:stretch/>
        </p:blipFill>
        <p:spPr>
          <a:xfrm>
            <a:off x="-1" y="-71296"/>
            <a:ext cx="9174823" cy="7602253"/>
          </a:xfrm>
          <a:prstGeom prst="rect">
            <a:avLst/>
          </a:prstGeom>
        </p:spPr>
      </p:pic>
      <p:sp>
        <p:nvSpPr>
          <p:cNvPr id="5" name="Rectangle 4"/>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7" name="Straight Connector 6"/>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sp>
        <p:nvSpPr>
          <p:cNvPr id="11" name="TextBox 10"/>
          <p:cNvSpPr txBox="1"/>
          <p:nvPr/>
        </p:nvSpPr>
        <p:spPr>
          <a:xfrm>
            <a:off x="92467" y="82193"/>
            <a:ext cx="3318553" cy="369332"/>
          </a:xfrm>
          <a:prstGeom prst="rect">
            <a:avLst/>
          </a:prstGeom>
          <a:noFill/>
        </p:spPr>
        <p:txBody>
          <a:bodyPr wrap="square" rtlCol="0">
            <a:spAutoFit/>
          </a:bodyPr>
          <a:lstStyle/>
          <a:p>
            <a:r>
              <a:rPr lang="en-US" b="1" dirty="0">
                <a:solidFill>
                  <a:schemeClr val="bg1"/>
                </a:solidFill>
              </a:rPr>
              <a:t>Increasing patient load</a:t>
            </a:r>
          </a:p>
        </p:txBody>
      </p:sp>
      <p:sp>
        <p:nvSpPr>
          <p:cNvPr id="12" name="TextBox 11"/>
          <p:cNvSpPr txBox="1"/>
          <p:nvPr/>
        </p:nvSpPr>
        <p:spPr>
          <a:xfrm>
            <a:off x="92465" y="741758"/>
            <a:ext cx="3318553" cy="369332"/>
          </a:xfrm>
          <a:prstGeom prst="rect">
            <a:avLst/>
          </a:prstGeom>
          <a:noFill/>
        </p:spPr>
        <p:txBody>
          <a:bodyPr wrap="square" rtlCol="0">
            <a:spAutoFit/>
          </a:bodyPr>
          <a:lstStyle/>
          <a:p>
            <a:r>
              <a:rPr lang="en-US" b="1" dirty="0">
                <a:solidFill>
                  <a:schemeClr val="bg1"/>
                </a:solidFill>
              </a:rPr>
              <a:t>Administrative tasks</a:t>
            </a:r>
          </a:p>
        </p:txBody>
      </p:sp>
      <p:sp>
        <p:nvSpPr>
          <p:cNvPr id="13" name="TextBox 12"/>
          <p:cNvSpPr txBox="1"/>
          <p:nvPr/>
        </p:nvSpPr>
        <p:spPr>
          <a:xfrm>
            <a:off x="92466" y="1403565"/>
            <a:ext cx="3318553" cy="369332"/>
          </a:xfrm>
          <a:prstGeom prst="rect">
            <a:avLst/>
          </a:prstGeom>
          <a:noFill/>
        </p:spPr>
        <p:txBody>
          <a:bodyPr wrap="square" rtlCol="0">
            <a:spAutoFit/>
          </a:bodyPr>
          <a:lstStyle/>
          <a:p>
            <a:r>
              <a:rPr lang="en-US" b="1" dirty="0">
                <a:solidFill>
                  <a:schemeClr val="bg1"/>
                </a:solidFill>
              </a:rPr>
              <a:t>Lack of support</a:t>
            </a:r>
          </a:p>
        </p:txBody>
      </p:sp>
      <p:sp>
        <p:nvSpPr>
          <p:cNvPr id="14" name="TextBox 13"/>
          <p:cNvSpPr txBox="1"/>
          <p:nvPr/>
        </p:nvSpPr>
        <p:spPr>
          <a:xfrm>
            <a:off x="92465" y="2063130"/>
            <a:ext cx="3318553" cy="369332"/>
          </a:xfrm>
          <a:prstGeom prst="rect">
            <a:avLst/>
          </a:prstGeom>
          <a:noFill/>
        </p:spPr>
        <p:txBody>
          <a:bodyPr wrap="square" rtlCol="0">
            <a:spAutoFit/>
          </a:bodyPr>
          <a:lstStyle/>
          <a:p>
            <a:r>
              <a:rPr lang="en-US" b="1" dirty="0">
                <a:solidFill>
                  <a:schemeClr val="bg1"/>
                </a:solidFill>
              </a:rPr>
              <a:t>Poor professional relationships</a:t>
            </a:r>
          </a:p>
        </p:txBody>
      </p:sp>
      <p:sp>
        <p:nvSpPr>
          <p:cNvPr id="15" name="TextBox 14"/>
          <p:cNvSpPr txBox="1"/>
          <p:nvPr/>
        </p:nvSpPr>
        <p:spPr>
          <a:xfrm>
            <a:off x="92465" y="2721405"/>
            <a:ext cx="3318553" cy="369332"/>
          </a:xfrm>
          <a:prstGeom prst="rect">
            <a:avLst/>
          </a:prstGeom>
          <a:noFill/>
        </p:spPr>
        <p:txBody>
          <a:bodyPr wrap="square" rtlCol="0">
            <a:spAutoFit/>
          </a:bodyPr>
          <a:lstStyle/>
          <a:p>
            <a:r>
              <a:rPr lang="en-US" b="1" dirty="0">
                <a:solidFill>
                  <a:schemeClr val="bg1"/>
                </a:solidFill>
              </a:rPr>
              <a:t>Extra responsibilities</a:t>
            </a:r>
          </a:p>
        </p:txBody>
      </p:sp>
    </p:spTree>
    <p:extLst>
      <p:ext uri="{BB962C8B-B14F-4D97-AF65-F5344CB8AC3E}">
        <p14:creationId xmlns:p14="http://schemas.microsoft.com/office/powerpoint/2010/main" val="2921581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5990894"/>
            <a:ext cx="9144000" cy="951186"/>
            <a:chOff x="0" y="5990894"/>
            <a:chExt cx="9144000" cy="951186"/>
          </a:xfrm>
        </p:grpSpPr>
        <p:sp>
          <p:nvSpPr>
            <p:cNvPr id="5" name="Rectangle 4"/>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7" name="Straight Connector 6"/>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grpSp>
      <p:sp>
        <p:nvSpPr>
          <p:cNvPr id="11" name="Title 10"/>
          <p:cNvSpPr>
            <a:spLocks noGrp="1"/>
          </p:cNvSpPr>
          <p:nvPr>
            <p:ph type="title"/>
          </p:nvPr>
        </p:nvSpPr>
        <p:spPr/>
        <p:txBody>
          <a:bodyPr anchor="ctr"/>
          <a:lstStyle/>
          <a:p>
            <a:pPr algn="ctr"/>
            <a:r>
              <a:rPr lang="en-US" b="1" dirty="0">
                <a:solidFill>
                  <a:srgbClr val="F3852F"/>
                </a:solidFill>
              </a:rPr>
              <a:t>Energy, not time, is our most precious resource</a:t>
            </a:r>
          </a:p>
        </p:txBody>
      </p:sp>
    </p:spTree>
    <p:extLst>
      <p:ext uri="{BB962C8B-B14F-4D97-AF65-F5344CB8AC3E}">
        <p14:creationId xmlns:p14="http://schemas.microsoft.com/office/powerpoint/2010/main" val="15873878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404148"/>
            <a:ext cx="9144000" cy="6433396"/>
          </a:xfrm>
          <a:prstGeom prst="rect">
            <a:avLst/>
          </a:prstGeom>
        </p:spPr>
      </p:pic>
    </p:spTree>
    <p:extLst>
      <p:ext uri="{BB962C8B-B14F-4D97-AF65-F5344CB8AC3E}">
        <p14:creationId xmlns:p14="http://schemas.microsoft.com/office/powerpoint/2010/main" val="382229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p:cNvGrpSpPr/>
          <p:nvPr/>
        </p:nvGrpSpPr>
        <p:grpSpPr>
          <a:xfrm>
            <a:off x="0" y="5990894"/>
            <a:ext cx="9144000" cy="951186"/>
            <a:chOff x="0" y="5990894"/>
            <a:chExt cx="9144000" cy="951186"/>
          </a:xfrm>
        </p:grpSpPr>
        <p:sp>
          <p:nvSpPr>
            <p:cNvPr id="5" name="Rectangle 4"/>
            <p:cNvSpPr/>
            <p:nvPr/>
          </p:nvSpPr>
          <p:spPr>
            <a:xfrm>
              <a:off x="0" y="6032938"/>
              <a:ext cx="9144000" cy="825062"/>
            </a:xfrm>
            <a:prstGeom prst="rect">
              <a:avLst/>
            </a:prstGeom>
            <a:gradFill flip="none" rotWithShape="1">
              <a:gsLst>
                <a:gs pos="0">
                  <a:srgbClr val="34A5AE"/>
                </a:gs>
                <a:gs pos="75000">
                  <a:schemeClr val="bg1"/>
                </a:gs>
                <a:gs pos="25000">
                  <a:srgbClr val="6ECFD4"/>
                </a:gs>
                <a:gs pos="46000">
                  <a:srgbClr val="A9E2E5"/>
                </a:gs>
                <a:gs pos="100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938904" y="5990894"/>
              <a:ext cx="2205096" cy="951186"/>
            </a:xfrm>
            <a:prstGeom prst="rect">
              <a:avLst/>
            </a:prstGeom>
          </p:spPr>
        </p:pic>
        <p:cxnSp>
          <p:nvCxnSpPr>
            <p:cNvPr id="7" name="Straight Connector 6"/>
            <p:cNvCxnSpPr/>
            <p:nvPr/>
          </p:nvCxnSpPr>
          <p:spPr>
            <a:xfrm>
              <a:off x="0" y="6022424"/>
              <a:ext cx="9144000" cy="0"/>
            </a:xfrm>
            <a:prstGeom prst="line">
              <a:avLst/>
            </a:prstGeom>
          </p:spPr>
          <p:style>
            <a:lnRef idx="3">
              <a:schemeClr val="accent6"/>
            </a:lnRef>
            <a:fillRef idx="0">
              <a:schemeClr val="accent6"/>
            </a:fillRef>
            <a:effectRef idx="2">
              <a:schemeClr val="accent6"/>
            </a:effectRef>
            <a:fontRef idx="minor">
              <a:schemeClr val="tx1"/>
            </a:fontRef>
          </p:style>
        </p:cxnSp>
      </p:grpSp>
      <p:sp>
        <p:nvSpPr>
          <p:cNvPr id="11" name="Title 10"/>
          <p:cNvSpPr>
            <a:spLocks noGrp="1"/>
          </p:cNvSpPr>
          <p:nvPr>
            <p:ph type="title"/>
          </p:nvPr>
        </p:nvSpPr>
        <p:spPr/>
        <p:txBody>
          <a:bodyPr anchor="ctr"/>
          <a:lstStyle/>
          <a:p>
            <a:pPr algn="ctr"/>
            <a:r>
              <a:rPr lang="en-US" b="1" dirty="0"/>
              <a:t>Four sources of energy</a:t>
            </a: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4060885832"/>
              </p:ext>
            </p:extLst>
          </p:nvPr>
        </p:nvGraphicFramePr>
        <p:xfrm>
          <a:off x="628650" y="1424933"/>
          <a:ext cx="7886700" cy="4351338"/>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40173537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dirty="0"/>
              <a:t>Dynamics of Energy</a:t>
            </a:r>
          </a:p>
        </p:txBody>
      </p:sp>
      <p:sp>
        <p:nvSpPr>
          <p:cNvPr id="3" name="Rectangle 2"/>
          <p:cNvSpPr/>
          <p:nvPr/>
        </p:nvSpPr>
        <p:spPr>
          <a:xfrm>
            <a:off x="2887038" y="1916720"/>
            <a:ext cx="3369923" cy="3369923"/>
          </a:xfrm>
          <a:prstGeom prst="rect">
            <a:avLst/>
          </a:prstGeom>
          <a:gradFill flip="none" rotWithShape="1">
            <a:gsLst>
              <a:gs pos="0">
                <a:srgbClr val="6ECFD4">
                  <a:tint val="66000"/>
                  <a:satMod val="160000"/>
                </a:srgbClr>
              </a:gs>
              <a:gs pos="50000">
                <a:srgbClr val="6ECFD4">
                  <a:tint val="44500"/>
                  <a:satMod val="160000"/>
                </a:srgbClr>
              </a:gs>
              <a:gs pos="100000">
                <a:srgbClr val="6ECFD4">
                  <a:tint val="23500"/>
                  <a:satMod val="160000"/>
                </a:srgbClr>
              </a:gs>
            </a:gsLst>
            <a:lin ang="18900000" scaled="1"/>
            <a:tileRect/>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5" name="Straight Connector 4"/>
          <p:cNvCxnSpPr>
            <a:stCxn id="2" idx="2"/>
          </p:cNvCxnSpPr>
          <p:nvPr/>
        </p:nvCxnSpPr>
        <p:spPr>
          <a:xfrm>
            <a:off x="4572000" y="1690689"/>
            <a:ext cx="0" cy="3908727"/>
          </a:xfrm>
          <a:prstGeom prst="line">
            <a:avLst/>
          </a:prstGeom>
          <a:ln>
            <a:solidFill>
              <a:srgbClr val="F3852F"/>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2676417" y="3589133"/>
            <a:ext cx="3791164" cy="43371"/>
          </a:xfrm>
          <a:prstGeom prst="line">
            <a:avLst/>
          </a:prstGeom>
          <a:ln>
            <a:solidFill>
              <a:srgbClr val="F3852F"/>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4186718" y="1392005"/>
            <a:ext cx="770561" cy="369332"/>
          </a:xfrm>
          <a:prstGeom prst="rect">
            <a:avLst/>
          </a:prstGeom>
          <a:noFill/>
        </p:spPr>
        <p:txBody>
          <a:bodyPr wrap="square" rtlCol="0">
            <a:spAutoFit/>
          </a:bodyPr>
          <a:lstStyle/>
          <a:p>
            <a:pPr algn="ctr"/>
            <a:r>
              <a:rPr lang="en-US" dirty="0"/>
              <a:t>HIGH</a:t>
            </a:r>
          </a:p>
        </p:txBody>
      </p:sp>
      <p:sp>
        <p:nvSpPr>
          <p:cNvPr id="11" name="TextBox 10"/>
          <p:cNvSpPr txBox="1"/>
          <p:nvPr/>
        </p:nvSpPr>
        <p:spPr>
          <a:xfrm>
            <a:off x="4186718" y="5559714"/>
            <a:ext cx="770561" cy="369332"/>
          </a:xfrm>
          <a:prstGeom prst="rect">
            <a:avLst/>
          </a:prstGeom>
          <a:noFill/>
        </p:spPr>
        <p:txBody>
          <a:bodyPr wrap="square" rtlCol="0">
            <a:spAutoFit/>
          </a:bodyPr>
          <a:lstStyle/>
          <a:p>
            <a:pPr algn="ctr"/>
            <a:r>
              <a:rPr lang="en-US" dirty="0"/>
              <a:t>LOW</a:t>
            </a:r>
          </a:p>
        </p:txBody>
      </p:sp>
      <p:sp>
        <p:nvSpPr>
          <p:cNvPr id="12" name="TextBox 11"/>
          <p:cNvSpPr txBox="1"/>
          <p:nvPr/>
        </p:nvSpPr>
        <p:spPr>
          <a:xfrm>
            <a:off x="6467581" y="3417015"/>
            <a:ext cx="1032554" cy="369332"/>
          </a:xfrm>
          <a:prstGeom prst="rect">
            <a:avLst/>
          </a:prstGeom>
          <a:noFill/>
        </p:spPr>
        <p:txBody>
          <a:bodyPr wrap="square" rtlCol="0">
            <a:spAutoFit/>
          </a:bodyPr>
          <a:lstStyle/>
          <a:p>
            <a:pPr algn="ctr"/>
            <a:r>
              <a:rPr lang="en-US" dirty="0"/>
              <a:t>POSITIVE</a:t>
            </a:r>
          </a:p>
        </p:txBody>
      </p:sp>
      <p:sp>
        <p:nvSpPr>
          <p:cNvPr id="13" name="TextBox 12"/>
          <p:cNvSpPr txBox="1"/>
          <p:nvPr/>
        </p:nvSpPr>
        <p:spPr>
          <a:xfrm>
            <a:off x="1510301" y="3404467"/>
            <a:ext cx="1166116" cy="369332"/>
          </a:xfrm>
          <a:prstGeom prst="rect">
            <a:avLst/>
          </a:prstGeom>
          <a:noFill/>
        </p:spPr>
        <p:txBody>
          <a:bodyPr wrap="square" rtlCol="0">
            <a:spAutoFit/>
          </a:bodyPr>
          <a:lstStyle/>
          <a:p>
            <a:pPr algn="ctr"/>
            <a:r>
              <a:rPr lang="en-US" dirty="0"/>
              <a:t>NEGATIVE</a:t>
            </a:r>
          </a:p>
        </p:txBody>
      </p:sp>
      <p:sp>
        <p:nvSpPr>
          <p:cNvPr id="14" name="TextBox 13"/>
          <p:cNvSpPr txBox="1"/>
          <p:nvPr/>
        </p:nvSpPr>
        <p:spPr>
          <a:xfrm>
            <a:off x="2887038" y="2034408"/>
            <a:ext cx="1684962" cy="1477328"/>
          </a:xfrm>
          <a:prstGeom prst="rect">
            <a:avLst/>
          </a:prstGeom>
          <a:noFill/>
        </p:spPr>
        <p:txBody>
          <a:bodyPr wrap="square" rtlCol="0">
            <a:spAutoFit/>
          </a:bodyPr>
          <a:lstStyle/>
          <a:p>
            <a:pPr algn="ctr"/>
            <a:r>
              <a:rPr lang="en-US" dirty="0"/>
              <a:t>Angry</a:t>
            </a:r>
          </a:p>
          <a:p>
            <a:pPr algn="ctr"/>
            <a:r>
              <a:rPr lang="en-US" dirty="0"/>
              <a:t>Fearful</a:t>
            </a:r>
          </a:p>
          <a:p>
            <a:pPr algn="ctr"/>
            <a:r>
              <a:rPr lang="en-US" dirty="0"/>
              <a:t>Anxious</a:t>
            </a:r>
          </a:p>
          <a:p>
            <a:pPr algn="ctr"/>
            <a:r>
              <a:rPr lang="en-US" dirty="0"/>
              <a:t>Defensive</a:t>
            </a:r>
          </a:p>
          <a:p>
            <a:pPr algn="ctr"/>
            <a:r>
              <a:rPr lang="en-US" dirty="0"/>
              <a:t>Resentful</a:t>
            </a:r>
          </a:p>
        </p:txBody>
      </p:sp>
      <p:sp>
        <p:nvSpPr>
          <p:cNvPr id="15" name="TextBox 14"/>
          <p:cNvSpPr txBox="1"/>
          <p:nvPr/>
        </p:nvSpPr>
        <p:spPr>
          <a:xfrm>
            <a:off x="2887038" y="3645052"/>
            <a:ext cx="1684962" cy="1477328"/>
          </a:xfrm>
          <a:prstGeom prst="rect">
            <a:avLst/>
          </a:prstGeom>
          <a:noFill/>
        </p:spPr>
        <p:txBody>
          <a:bodyPr wrap="square" rtlCol="0">
            <a:spAutoFit/>
          </a:bodyPr>
          <a:lstStyle/>
          <a:p>
            <a:pPr algn="ctr"/>
            <a:r>
              <a:rPr lang="en-US" dirty="0"/>
              <a:t>Depressed</a:t>
            </a:r>
          </a:p>
          <a:p>
            <a:pPr algn="ctr"/>
            <a:r>
              <a:rPr lang="en-US" dirty="0"/>
              <a:t>Exhausted</a:t>
            </a:r>
          </a:p>
          <a:p>
            <a:pPr algn="ctr"/>
            <a:r>
              <a:rPr lang="en-US" dirty="0"/>
              <a:t>Burned Out</a:t>
            </a:r>
          </a:p>
          <a:p>
            <a:pPr algn="ctr"/>
            <a:r>
              <a:rPr lang="en-US" dirty="0"/>
              <a:t>Hopeless</a:t>
            </a:r>
          </a:p>
          <a:p>
            <a:pPr algn="ctr"/>
            <a:r>
              <a:rPr lang="en-US" dirty="0"/>
              <a:t>Defeated</a:t>
            </a:r>
          </a:p>
        </p:txBody>
      </p:sp>
      <p:sp>
        <p:nvSpPr>
          <p:cNvPr id="16" name="TextBox 15"/>
          <p:cNvSpPr txBox="1"/>
          <p:nvPr/>
        </p:nvSpPr>
        <p:spPr>
          <a:xfrm>
            <a:off x="4571998" y="2025746"/>
            <a:ext cx="1684962" cy="1477328"/>
          </a:xfrm>
          <a:prstGeom prst="rect">
            <a:avLst/>
          </a:prstGeom>
          <a:noFill/>
        </p:spPr>
        <p:txBody>
          <a:bodyPr wrap="square" rtlCol="0">
            <a:spAutoFit/>
          </a:bodyPr>
          <a:lstStyle/>
          <a:p>
            <a:pPr algn="ctr"/>
            <a:r>
              <a:rPr lang="en-US" dirty="0"/>
              <a:t>Invigorated</a:t>
            </a:r>
          </a:p>
          <a:p>
            <a:pPr algn="ctr"/>
            <a:r>
              <a:rPr lang="en-US" dirty="0"/>
              <a:t>Confident</a:t>
            </a:r>
          </a:p>
          <a:p>
            <a:pPr algn="ctr"/>
            <a:r>
              <a:rPr lang="en-US" dirty="0"/>
              <a:t>Challenged</a:t>
            </a:r>
          </a:p>
          <a:p>
            <a:pPr algn="ctr"/>
            <a:r>
              <a:rPr lang="en-US" dirty="0"/>
              <a:t>Joyful</a:t>
            </a:r>
          </a:p>
          <a:p>
            <a:pPr algn="ctr"/>
            <a:r>
              <a:rPr lang="en-US" dirty="0"/>
              <a:t>Connected</a:t>
            </a:r>
          </a:p>
        </p:txBody>
      </p:sp>
      <p:sp>
        <p:nvSpPr>
          <p:cNvPr id="17" name="TextBox 16"/>
          <p:cNvSpPr txBox="1"/>
          <p:nvPr/>
        </p:nvSpPr>
        <p:spPr>
          <a:xfrm>
            <a:off x="4574564" y="3657600"/>
            <a:ext cx="1684962" cy="1754326"/>
          </a:xfrm>
          <a:prstGeom prst="rect">
            <a:avLst/>
          </a:prstGeom>
          <a:noFill/>
        </p:spPr>
        <p:txBody>
          <a:bodyPr wrap="square" rtlCol="0">
            <a:spAutoFit/>
          </a:bodyPr>
          <a:lstStyle/>
          <a:p>
            <a:pPr algn="ctr"/>
            <a:r>
              <a:rPr lang="en-US" dirty="0"/>
              <a:t>Relaxed</a:t>
            </a:r>
          </a:p>
          <a:p>
            <a:pPr algn="ctr"/>
            <a:r>
              <a:rPr lang="en-US" dirty="0"/>
              <a:t>Mellow</a:t>
            </a:r>
          </a:p>
          <a:p>
            <a:pPr algn="ctr"/>
            <a:r>
              <a:rPr lang="en-US" dirty="0"/>
              <a:t>Peaceful</a:t>
            </a:r>
          </a:p>
          <a:p>
            <a:pPr algn="ctr"/>
            <a:r>
              <a:rPr lang="en-US" dirty="0"/>
              <a:t>Tranquil</a:t>
            </a:r>
          </a:p>
          <a:p>
            <a:pPr algn="ctr"/>
            <a:r>
              <a:rPr lang="en-US" dirty="0"/>
              <a:t>Serene</a:t>
            </a:r>
          </a:p>
          <a:p>
            <a:pPr algn="ctr"/>
            <a:endParaRPr lang="en-US" dirty="0"/>
          </a:p>
        </p:txBody>
      </p:sp>
      <p:sp>
        <p:nvSpPr>
          <p:cNvPr id="19" name="Up-Down Arrow 18"/>
          <p:cNvSpPr/>
          <p:nvPr/>
        </p:nvSpPr>
        <p:spPr>
          <a:xfrm>
            <a:off x="4366509" y="1690689"/>
            <a:ext cx="2098507" cy="3751337"/>
          </a:xfrm>
          <a:prstGeom prst="upDownArrow">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73660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Physical</a:t>
            </a:r>
          </a:p>
        </p:txBody>
      </p:sp>
      <p:pic>
        <p:nvPicPr>
          <p:cNvPr id="7" name="Picture 6"/>
          <p:cNvPicPr>
            <a:picLocks noChangeAspect="1"/>
          </p:cNvPicPr>
          <p:nvPr/>
        </p:nvPicPr>
        <p:blipFill rotWithShape="1">
          <a:blip r:embed="rId2"/>
          <a:srcRect l="10554" t="12884" r="14150" b="20300"/>
          <a:stretch/>
        </p:blipFill>
        <p:spPr>
          <a:xfrm>
            <a:off x="1095161" y="1480471"/>
            <a:ext cx="3123344" cy="2079122"/>
          </a:xfrm>
          <a:prstGeom prst="rect">
            <a:avLst/>
          </a:prstGeom>
        </p:spPr>
      </p:pic>
      <p:pic>
        <p:nvPicPr>
          <p:cNvPr id="8" name="Picture 7"/>
          <p:cNvPicPr>
            <a:picLocks noChangeAspect="1"/>
          </p:cNvPicPr>
          <p:nvPr/>
        </p:nvPicPr>
        <p:blipFill>
          <a:blip r:embed="rId3"/>
          <a:stretch>
            <a:fillRect/>
          </a:stretch>
        </p:blipFill>
        <p:spPr>
          <a:xfrm>
            <a:off x="5044553" y="365126"/>
            <a:ext cx="3091518" cy="2878921"/>
          </a:xfrm>
          <a:prstGeom prst="rect">
            <a:avLst/>
          </a:prstGeom>
        </p:spPr>
      </p:pic>
      <p:pic>
        <p:nvPicPr>
          <p:cNvPr id="9" name="Picture 8"/>
          <p:cNvPicPr>
            <a:picLocks noChangeAspect="1"/>
          </p:cNvPicPr>
          <p:nvPr/>
        </p:nvPicPr>
        <p:blipFill rotWithShape="1">
          <a:blip r:embed="rId4"/>
          <a:srcRect l="9029" t="15968" r="13823"/>
          <a:stretch/>
        </p:blipFill>
        <p:spPr>
          <a:xfrm>
            <a:off x="892993" y="3785170"/>
            <a:ext cx="2972017" cy="2157573"/>
          </a:xfrm>
          <a:prstGeom prst="rect">
            <a:avLst/>
          </a:prstGeom>
        </p:spPr>
      </p:pic>
      <p:pic>
        <p:nvPicPr>
          <p:cNvPr id="10" name="Picture 9"/>
          <p:cNvPicPr>
            <a:picLocks noChangeAspect="1"/>
          </p:cNvPicPr>
          <p:nvPr/>
        </p:nvPicPr>
        <p:blipFill>
          <a:blip r:embed="rId5"/>
          <a:stretch>
            <a:fillRect/>
          </a:stretch>
        </p:blipFill>
        <p:spPr>
          <a:xfrm>
            <a:off x="4572000" y="3349374"/>
            <a:ext cx="3890054" cy="2593369"/>
          </a:xfrm>
          <a:prstGeom prst="rect">
            <a:avLst/>
          </a:prstGeom>
        </p:spPr>
      </p:pic>
    </p:spTree>
    <p:extLst>
      <p:ext uri="{BB962C8B-B14F-4D97-AF65-F5344CB8AC3E}">
        <p14:creationId xmlns:p14="http://schemas.microsoft.com/office/powerpoint/2010/main" val="13993119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t>Emotional</a:t>
            </a:r>
          </a:p>
        </p:txBody>
      </p:sp>
      <p:pic>
        <p:nvPicPr>
          <p:cNvPr id="8" name="Picture 7"/>
          <p:cNvPicPr>
            <a:picLocks noChangeAspect="1"/>
          </p:cNvPicPr>
          <p:nvPr/>
        </p:nvPicPr>
        <p:blipFill rotWithShape="1">
          <a:blip r:embed="rId3"/>
          <a:srcRect t="31012" b="9064"/>
          <a:stretch/>
        </p:blipFill>
        <p:spPr>
          <a:xfrm>
            <a:off x="1143000" y="1690689"/>
            <a:ext cx="6858000" cy="4109663"/>
          </a:xfrm>
          <a:prstGeom prst="rect">
            <a:avLst/>
          </a:prstGeom>
        </p:spPr>
      </p:pic>
    </p:spTree>
    <p:extLst>
      <p:ext uri="{BB962C8B-B14F-4D97-AF65-F5344CB8AC3E}">
        <p14:creationId xmlns:p14="http://schemas.microsoft.com/office/powerpoint/2010/main" val="240312764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tretch>
            <a:fillRect/>
          </a:stretch>
        </p:blipFill>
        <p:spPr>
          <a:xfrm>
            <a:off x="0" y="-178213"/>
            <a:ext cx="9144000" cy="6104107"/>
          </a:xfrm>
          <a:prstGeom prst="rect">
            <a:avLst/>
          </a:prstGeom>
        </p:spPr>
      </p:pic>
      <p:sp>
        <p:nvSpPr>
          <p:cNvPr id="3" name="Title 2"/>
          <p:cNvSpPr>
            <a:spLocks noGrp="1"/>
          </p:cNvSpPr>
          <p:nvPr>
            <p:ph type="title"/>
          </p:nvPr>
        </p:nvSpPr>
        <p:spPr>
          <a:solidFill>
            <a:schemeClr val="bg1">
              <a:lumMod val="85000"/>
            </a:schemeClr>
          </a:solidFill>
        </p:spPr>
        <p:txBody>
          <a:bodyPr/>
          <a:lstStyle/>
          <a:p>
            <a:r>
              <a:rPr lang="en-US" b="1" dirty="0"/>
              <a:t>Mental</a:t>
            </a:r>
          </a:p>
        </p:txBody>
      </p:sp>
    </p:spTree>
    <p:extLst>
      <p:ext uri="{BB962C8B-B14F-4D97-AF65-F5344CB8AC3E}">
        <p14:creationId xmlns:p14="http://schemas.microsoft.com/office/powerpoint/2010/main" val="78791021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1450</TotalTime>
  <Words>777</Words>
  <Application>Microsoft Macintosh PowerPoint</Application>
  <PresentationFormat>On-screen Show (4:3)</PresentationFormat>
  <Paragraphs>120</Paragraphs>
  <Slides>15</Slides>
  <Notes>10</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15</vt:i4>
      </vt:variant>
    </vt:vector>
  </HeadingPairs>
  <TitlesOfParts>
    <vt:vector size="20" baseType="lpstr">
      <vt:lpstr>Arial</vt:lpstr>
      <vt:lpstr>Calibri</vt:lpstr>
      <vt:lpstr>Calibri Light</vt:lpstr>
      <vt:lpstr>Times New Roman</vt:lpstr>
      <vt:lpstr>Office Theme</vt:lpstr>
      <vt:lpstr> </vt:lpstr>
      <vt:lpstr>PowerPoint Presentation</vt:lpstr>
      <vt:lpstr>Energy, not time, is our most precious resource</vt:lpstr>
      <vt:lpstr>PowerPoint Presentation</vt:lpstr>
      <vt:lpstr>Four sources of energy</vt:lpstr>
      <vt:lpstr>Dynamics of Energy</vt:lpstr>
      <vt:lpstr>Physical</vt:lpstr>
      <vt:lpstr>Emotional</vt:lpstr>
      <vt:lpstr>Mental</vt:lpstr>
      <vt:lpstr>Spiritual</vt:lpstr>
      <vt:lpstr>Become Fully Engaged</vt:lpstr>
      <vt:lpstr>Example</vt:lpstr>
      <vt:lpstr>Example</vt:lpstr>
      <vt:lpstr>Read the Book</vt:lpstr>
      <vt:lpstr>References</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Mette, Lindsey</dc:creator>
  <cp:lastModifiedBy>Microsoft Office User</cp:lastModifiedBy>
  <cp:revision>48</cp:revision>
  <dcterms:created xsi:type="dcterms:W3CDTF">2015-11-18T15:04:39Z</dcterms:created>
  <dcterms:modified xsi:type="dcterms:W3CDTF">2019-02-09T15:52:02Z</dcterms:modified>
</cp:coreProperties>
</file>